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
  </p:notesMasterIdLst>
  <p:sldIdLst>
    <p:sldId id="267" r:id="rId3"/>
    <p:sldId id="1513" r:id="rId5"/>
    <p:sldId id="1555" r:id="rId6"/>
    <p:sldId id="1556" r:id="rId7"/>
    <p:sldId id="1504" r:id="rId8"/>
    <p:sldId id="1557" r:id="rId9"/>
    <p:sldId id="1554" r:id="rId10"/>
    <p:sldId id="1514" r:id="rId11"/>
    <p:sldId id="1515" r:id="rId12"/>
    <p:sldId id="1516" r:id="rId13"/>
    <p:sldId id="1517" r:id="rId14"/>
    <p:sldId id="1518" r:id="rId15"/>
    <p:sldId id="1519" r:id="rId16"/>
    <p:sldId id="1476" r:id="rId17"/>
    <p:sldId id="1480" r:id="rId18"/>
    <p:sldId id="1483" r:id="rId19"/>
    <p:sldId id="1522" r:id="rId20"/>
    <p:sldId id="1523" r:id="rId21"/>
    <p:sldId id="1525" r:id="rId22"/>
    <p:sldId id="1532" r:id="rId23"/>
    <p:sldId id="1534" r:id="rId24"/>
    <p:sldId id="1521" r:id="rId25"/>
    <p:sldId id="1530" r:id="rId26"/>
    <p:sldId id="1531" r:id="rId27"/>
    <p:sldId id="1533" r:id="rId28"/>
    <p:sldId id="1526" r:id="rId29"/>
    <p:sldId id="1535" r:id="rId30"/>
    <p:sldId id="1527" r:id="rId31"/>
    <p:sldId id="1536" r:id="rId32"/>
    <p:sldId id="1537" r:id="rId33"/>
    <p:sldId id="1538" r:id="rId34"/>
    <p:sldId id="1539" r:id="rId35"/>
    <p:sldId id="1540" r:id="rId36"/>
    <p:sldId id="1477" r:id="rId37"/>
    <p:sldId id="1481" r:id="rId38"/>
    <p:sldId id="1541" r:id="rId39"/>
    <p:sldId id="1543" r:id="rId40"/>
    <p:sldId id="1544" r:id="rId41"/>
    <p:sldId id="1545" r:id="rId42"/>
    <p:sldId id="1542" r:id="rId43"/>
    <p:sldId id="1546" r:id="rId44"/>
    <p:sldId id="1549" r:id="rId45"/>
    <p:sldId id="1550" r:id="rId46"/>
    <p:sldId id="1551" r:id="rId47"/>
    <p:sldId id="1547" r:id="rId48"/>
    <p:sldId id="1552" r:id="rId49"/>
    <p:sldId id="1553" r:id="rId50"/>
    <p:sldId id="1548" r:id="rId51"/>
    <p:sldId id="1559" r:id="rId52"/>
    <p:sldId id="1560" r:id="rId53"/>
    <p:sldId id="1561" r:id="rId54"/>
    <p:sldId id="1562" r:id="rId55"/>
    <p:sldId id="1558" r:id="rId56"/>
    <p:sldId id="1326" r:id="rId57"/>
  </p:sldIdLst>
  <p:sldSz cx="9144000" cy="6858000" type="screen4x3"/>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bingshu" initials="w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47C1"/>
    <a:srgbClr val="7B318F"/>
    <a:srgbClr val="0AA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6" autoAdjust="0"/>
    <p:restoredTop sz="82434" autoAdjust="0"/>
  </p:normalViewPr>
  <p:slideViewPr>
    <p:cSldViewPr snapToGrid="0">
      <p:cViewPr varScale="1">
        <p:scale>
          <a:sx n="65" d="100"/>
          <a:sy n="65" d="100"/>
        </p:scale>
        <p:origin x="876"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gs" Target="tags/tag19.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674AE-0E5C-4933-9F7F-A2E455558FC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8DC50-7547-4C2F-ADE7-16EE32F447A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数组和广义表 仍然是线性表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r>
              <a:rPr lang="zh-CN" altLang="en-US" dirty="0"/>
              <a:t>板书</a:t>
            </a:r>
            <a:endParaRPr lang="en-US" altLang="zh-CN" dirty="0"/>
          </a:p>
          <a:p>
            <a:r>
              <a:rPr lang="zh-CN" altLang="en-US" sz="1400" dirty="0"/>
              <a:t>数组： </a:t>
            </a:r>
            <a:r>
              <a:rPr lang="en-US" altLang="zh-CN" sz="1400" dirty="0"/>
              <a:t> </a:t>
            </a:r>
            <a:r>
              <a:rPr lang="zh-CN" altLang="en-US" sz="1200" dirty="0"/>
              <a:t>扩展的线性表，带有结构信息</a:t>
            </a:r>
            <a:endParaRPr lang="en-US" altLang="zh-CN" sz="1200" dirty="0"/>
          </a:p>
          <a:p>
            <a:endParaRPr lang="en-US" altLang="zh-CN" sz="1200" dirty="0"/>
          </a:p>
          <a:p>
            <a:r>
              <a:rPr lang="zh-CN" altLang="en-US" sz="1200" dirty="0"/>
              <a:t>广义表： 是扩展的线性表， 每一个元素， 可以是单元素，也可以是表， 即 </a:t>
            </a:r>
            <a:r>
              <a:rPr lang="zh-CN" altLang="en-US" sz="1200" dirty="0">
                <a:solidFill>
                  <a:srgbClr val="FF0000"/>
                </a:solidFill>
              </a:rPr>
              <a:t>表中含表</a:t>
            </a:r>
            <a:r>
              <a:rPr lang="zh-CN" altLang="en-US" sz="1200" dirty="0"/>
              <a:t>的概念</a:t>
            </a:r>
            <a:endParaRPr lang="en-US" altLang="zh-CN" sz="1200" dirty="0"/>
          </a:p>
          <a:p>
            <a:endParaRPr lang="en-US" altLang="zh-CN" sz="1200" dirty="0"/>
          </a:p>
          <a:p>
            <a:endParaRPr lang="zh-CN" altLang="en-US" sz="1200"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板书：</a:t>
            </a:r>
            <a:r>
              <a:rPr lang="zh-CN" altLang="en-US" sz="1200" dirty="0"/>
              <a:t>广义表：</a:t>
            </a:r>
            <a:endParaRPr lang="en-US" altLang="zh-CN" sz="1200" dirty="0"/>
          </a:p>
          <a:p>
            <a:r>
              <a:rPr lang="en-US" altLang="zh-CN" sz="1200" dirty="0"/>
              <a:t>GL=</a:t>
            </a:r>
            <a:r>
              <a:rPr lang="zh-CN" altLang="en-US" sz="1200" dirty="0"/>
              <a:t>（</a:t>
            </a:r>
            <a:r>
              <a:rPr lang="en-US" altLang="zh-CN" sz="1200" dirty="0"/>
              <a:t>a1, a2</a:t>
            </a:r>
            <a:r>
              <a:rPr lang="zh-CN" altLang="en-US" sz="1200" dirty="0"/>
              <a:t>，</a:t>
            </a:r>
            <a:r>
              <a:rPr lang="en-US" altLang="zh-CN" sz="1200" dirty="0"/>
              <a:t>…,an</a:t>
            </a:r>
            <a:r>
              <a:rPr lang="zh-CN" altLang="en-US" sz="1200" dirty="0"/>
              <a:t>）</a:t>
            </a:r>
            <a:endParaRPr lang="en-US" altLang="zh-CN" sz="1200" dirty="0"/>
          </a:p>
          <a:p>
            <a:r>
              <a:rPr lang="zh-CN" altLang="en-US" sz="1200" dirty="0"/>
              <a:t>表名用大写来表示</a:t>
            </a:r>
            <a:endParaRPr lang="en-US" altLang="zh-CN" sz="1200" dirty="0"/>
          </a:p>
          <a:p>
            <a:r>
              <a:rPr lang="zh-CN" altLang="en-US" sz="1200" dirty="0"/>
              <a:t>表长度 ：表中元素的个数</a:t>
            </a:r>
            <a:endParaRPr lang="en-US" altLang="zh-CN" sz="1200" dirty="0"/>
          </a:p>
          <a:p>
            <a:endParaRPr lang="en-US" altLang="zh-CN" sz="1200" dirty="0"/>
          </a:p>
          <a:p>
            <a:r>
              <a:rPr lang="zh-CN" altLang="en-US" sz="1100" dirty="0"/>
              <a:t>表头：</a:t>
            </a:r>
            <a:r>
              <a:rPr lang="en-US" altLang="zh-CN" sz="1100" dirty="0"/>
              <a:t>a1</a:t>
            </a:r>
            <a:r>
              <a:rPr lang="zh-CN" altLang="en-US" sz="1100" dirty="0"/>
              <a:t>是</a:t>
            </a:r>
            <a:r>
              <a:rPr lang="en-US" altLang="zh-CN" sz="1100" dirty="0"/>
              <a:t>GL</a:t>
            </a:r>
            <a:r>
              <a:rPr lang="zh-CN" altLang="en-US" sz="1100" dirty="0"/>
              <a:t>的表头，，，      表尾：其余元素构成的表</a:t>
            </a:r>
            <a:endParaRPr lang="en-US" altLang="zh-CN" sz="1100"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板书：十字链表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板书：十字链表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数组和广义表 仍然是线性表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表尾也是 一种表</a:t>
            </a:r>
            <a:r>
              <a:rPr lang="en-US" altLang="zh-CN" dirty="0"/>
              <a:t> </a:t>
            </a:r>
            <a:r>
              <a:rPr lang="zh-CN" altLang="en-US" dirty="0"/>
              <a:t>，  第二种存储方式的好处：存储较为简洁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板书：十字链表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地址计算是重点内容 需要掌握</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非零元素 很少</a:t>
            </a:r>
            <a:endParaRPr lang="en-US" altLang="zh-CN" dirty="0"/>
          </a:p>
          <a:p>
            <a:r>
              <a:rPr lang="zh-CN" altLang="en-US" dirty="0"/>
              <a:t>只存非零元  ，  位置序号和值都需要存下来   </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08363" y="849313"/>
            <a:ext cx="3057525" cy="2293937"/>
          </a:xfrm>
        </p:spPr>
      </p:sp>
      <p:sp>
        <p:nvSpPr>
          <p:cNvPr id="3" name="Notes Placeholder 2"/>
          <p:cNvSpPr>
            <a:spLocks noGrp="1"/>
          </p:cNvSpPr>
          <p:nvPr>
            <p:ph type="body" idx="1"/>
          </p:nvPr>
        </p:nvSpPr>
        <p:spPr/>
        <p:txBody>
          <a:bodyPr/>
          <a:lstStyle/>
          <a:p>
            <a:r>
              <a:rPr lang="en-US" altLang="zh-CN" dirty="0"/>
              <a:t>Thanks for your attentions. </a:t>
            </a:r>
            <a:endParaRPr lang="en-US" dirty="0"/>
          </a:p>
        </p:txBody>
      </p:sp>
      <p:sp>
        <p:nvSpPr>
          <p:cNvPr id="4" name="Slide Number Placeholder 3"/>
          <p:cNvSpPr>
            <a:spLocks noGrp="1"/>
          </p:cNvSpPr>
          <p:nvPr>
            <p:ph type="sldNum" sz="quarter" idx="10"/>
          </p:nvPr>
        </p:nvSpPr>
        <p:spPr/>
        <p:txBody>
          <a:bodyPr/>
          <a:lstStyle/>
          <a:p>
            <a:fld id="{CAEE754D-AB13-4A80-B6E4-342A5DABBA1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板书：十字链表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en-US" altLang="zh-CN"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3EF7BF5-C312-441F-B6C9-2A4DC373BF80}" type="datetime1">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568593-0C0F-49B3-8154-AD2DACF2C34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3AEA64-A43D-4AFC-9488-F5EAA094524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7" name="矩形 7"/>
          <p:cNvSpPr/>
          <p:nvPr/>
        </p:nvSpPr>
        <p:spPr>
          <a:xfrm>
            <a:off x="0" y="0"/>
            <a:ext cx="9144000" cy="72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ndParaRPr>
          </a:p>
        </p:txBody>
      </p:sp>
      <p:grpSp>
        <p:nvGrpSpPr>
          <p:cNvPr id="21507" name="组合 9"/>
          <p:cNvGrpSpPr/>
          <p:nvPr/>
        </p:nvGrpSpPr>
        <p:grpSpPr>
          <a:xfrm>
            <a:off x="7243763" y="117475"/>
            <a:ext cx="1562100" cy="488950"/>
            <a:chOff x="158385" y="286693"/>
            <a:chExt cx="2644699" cy="621357"/>
          </a:xfrm>
        </p:grpSpPr>
        <p:pic>
          <p:nvPicPr>
            <p:cNvPr id="21508" name="图片 11"/>
            <p:cNvPicPr>
              <a:picLocks noChangeAspect="1"/>
            </p:cNvPicPr>
            <p:nvPr/>
          </p:nvPicPr>
          <p:blipFill>
            <a:blip r:embed="rId2"/>
            <a:stretch>
              <a:fillRect/>
            </a:stretch>
          </p:blipFill>
          <p:spPr>
            <a:xfrm>
              <a:off x="840002" y="350462"/>
              <a:ext cx="1963082" cy="493819"/>
            </a:xfrm>
            <a:prstGeom prst="rect">
              <a:avLst/>
            </a:prstGeom>
            <a:noFill/>
            <a:ln w="9525">
              <a:noFill/>
            </a:ln>
          </p:spPr>
        </p:pic>
        <p:pic>
          <p:nvPicPr>
            <p:cNvPr id="21509" name="图片 12"/>
            <p:cNvPicPr>
              <a:picLocks noChangeAspect="1"/>
            </p:cNvPicPr>
            <p:nvPr/>
          </p:nvPicPr>
          <p:blipFill>
            <a:blip r:embed="rId3"/>
            <a:stretch>
              <a:fillRect/>
            </a:stretch>
          </p:blipFill>
          <p:spPr>
            <a:xfrm>
              <a:off x="158385" y="286693"/>
              <a:ext cx="622312" cy="621357"/>
            </a:xfrm>
            <a:prstGeom prst="rect">
              <a:avLst/>
            </a:prstGeom>
            <a:noFill/>
            <a:ln w="9525">
              <a:noFill/>
            </a:ln>
          </p:spPr>
        </p:pic>
      </p:grpSp>
      <p:sp>
        <p:nvSpPr>
          <p:cNvPr id="11" name="灯片编号占位符 5"/>
          <p:cNvSpPr>
            <a:spLocks noGrp="1"/>
          </p:cNvSpPr>
          <p:nvPr>
            <p:ph type="sldNum" sz="quarter" idx="4"/>
          </p:nvPr>
        </p:nvSpPr>
        <p:spPr>
          <a:xfrm>
            <a:off x="8165068" y="6356350"/>
            <a:ext cx="1035844" cy="365125"/>
          </a:xfrm>
          <a:prstGeom prst="rect">
            <a:avLst/>
          </a:prstGeom>
        </p:spPr>
        <p:txBody>
          <a:bodyPr vert="horz" wrap="square" lIns="91440" tIns="45720" rIns="91440" bIns="45720" numCol="1" anchor="ctr" anchorCtr="0" compatLnSpc="1"/>
          <a:lstStyle>
            <a:lvl1pPr algn="ctr" eaLnBrk="0" hangingPunct="0">
              <a:defRPr sz="2400" b="1" smtClean="0">
                <a:solidFill>
                  <a:srgbClr val="0070C0"/>
                </a:solidFill>
              </a:defRPr>
            </a:lvl1p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
        <p:nvSpPr>
          <p:cNvPr id="12" name="日期占位符 1"/>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defRPr/>
            </a:lvl1pPr>
          </a:lstStyle>
          <a:p>
            <a:pPr>
              <a:defRPr/>
            </a:pPr>
            <a:fld id="{01790305-AABB-48BA-B524-6DA42CFC97D3}" type="datetime1">
              <a:rPr lang="zh-CN" altLang="en-US" smtClean="0">
                <a:solidFill>
                  <a:prstClr val="black">
                    <a:tint val="75000"/>
                  </a:prstClr>
                </a:solidFill>
              </a:rPr>
            </a:fld>
            <a:endParaRPr lang="zh-CN" altLang="en-US">
              <a:solidFill>
                <a:prstClr val="black">
                  <a:tint val="75000"/>
                </a:prstClr>
              </a:solidFill>
            </a:endParaRPr>
          </a:p>
        </p:txBody>
      </p:sp>
      <p:sp>
        <p:nvSpPr>
          <p:cNvPr id="13" name="页脚占位符 2"/>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defRPr/>
            </a:lvl1pPr>
          </a:lstStyle>
          <a:p>
            <a:pPr>
              <a:defRPr/>
            </a:pPr>
            <a:endParaRPr lang="zh-CN" altLang="en-US">
              <a:solidFill>
                <a:prstClr val="black">
                  <a:tint val="7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501B8E-31AA-47FB-B48F-15F7878F652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31FEBFF-ECBF-4FA4-9DA0-FBBDEE80DD4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A8DDADF-0345-46A8-B192-0ED522001E3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52801E1-6468-4667-A5F6-88D7E589FD37}"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8417702-808C-415D-BE58-CD3A4C75CB9A}"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F56835-752F-4BA4-AEEB-4BF7CF8F1CE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B3C8D9-2787-4C26-9F4E-D386303FB39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A8C17C5-9BF0-4983-A1D4-F48A8BD527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D849870-2574-4B81-94A8-CC35298539AC}" type="datetime1">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C87717-A16C-46C8-8501-38B3BAF8FB9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mailto:wangbingshu@nwpu.edu.cn" TargetMode="Externa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notesSlide" Target="../notesSlides/notesSlide52.xml"/><Relationship Id="rId2" Type="http://schemas.openxmlformats.org/officeDocument/2006/relationships/tags" Target="../tags/tag2.xml"/><Relationship Id="rId19" Type="http://schemas.openxmlformats.org/officeDocument/2006/relationships/slideLayout" Target="../slideLayouts/slideLayout1.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07348" y="1755199"/>
            <a:ext cx="5250156" cy="1015663"/>
          </a:xfrm>
          <a:prstGeom prst="rect">
            <a:avLst/>
          </a:prstGeom>
          <a:solidFill>
            <a:schemeClr val="bg1"/>
          </a:solidFill>
        </p:spPr>
        <p:txBody>
          <a:bodyPr wrap="none" rtlCol="0">
            <a:spAutoFit/>
          </a:bodyPr>
          <a:lstStyle/>
          <a:p>
            <a:pPr algn="ctr"/>
            <a:r>
              <a:rPr lang="en-US" altLang="zh-CN" sz="6000" kern="100" dirty="0">
                <a:solidFill>
                  <a:srgbClr val="000000"/>
                </a:solidFill>
              </a:rPr>
              <a:t>Data Structures</a:t>
            </a:r>
            <a:endParaRPr lang="en-US" altLang="zh-CN" sz="6000" kern="100" dirty="0">
              <a:solidFill>
                <a:srgbClr val="000000"/>
              </a:solidFill>
            </a:endParaRPr>
          </a:p>
        </p:txBody>
      </p:sp>
      <p:sp>
        <p:nvSpPr>
          <p:cNvPr id="10" name="矩形: 圆角 9"/>
          <p:cNvSpPr/>
          <p:nvPr/>
        </p:nvSpPr>
        <p:spPr>
          <a:xfrm>
            <a:off x="0" y="6662345"/>
            <a:ext cx="9144000" cy="18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0" y="-1"/>
            <a:ext cx="9144000" cy="923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3967262" cy="1023672"/>
          </a:xfrm>
          <a:prstGeom prst="rect">
            <a:avLst/>
          </a:prstGeom>
        </p:spPr>
      </p:pic>
      <p:sp>
        <p:nvSpPr>
          <p:cNvPr id="13" name="文本框 12"/>
          <p:cNvSpPr txBox="1"/>
          <p:nvPr/>
        </p:nvSpPr>
        <p:spPr>
          <a:xfrm>
            <a:off x="5558067" y="128755"/>
            <a:ext cx="3585933" cy="584775"/>
          </a:xfrm>
          <a:prstGeom prst="rect">
            <a:avLst/>
          </a:prstGeom>
          <a:noFill/>
        </p:spPr>
        <p:txBody>
          <a:bodyPr wrap="square">
            <a:spAutoFit/>
          </a:bodyPr>
          <a:lstStyle/>
          <a:p>
            <a:r>
              <a:rPr lang="en-US" altLang="zh-CN" sz="3200" dirty="0">
                <a:solidFill>
                  <a:schemeClr val="bg1"/>
                </a:solidFill>
              </a:rPr>
              <a:t>School of Software</a:t>
            </a:r>
            <a:endParaRPr lang="zh-CN" altLang="en-US" sz="3000" dirty="0">
              <a:solidFill>
                <a:schemeClr val="bg1"/>
              </a:solidFill>
            </a:endParaRPr>
          </a:p>
        </p:txBody>
      </p:sp>
      <p:sp>
        <p:nvSpPr>
          <p:cNvPr id="14" name="文本框 13"/>
          <p:cNvSpPr txBox="1"/>
          <p:nvPr/>
        </p:nvSpPr>
        <p:spPr>
          <a:xfrm>
            <a:off x="2529359" y="2857970"/>
            <a:ext cx="4129405" cy="39878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Spring,</a:t>
            </a:r>
            <a:r>
              <a:rPr lang="zh-CN" altLang="en-US" sz="2000" dirty="0">
                <a:latin typeface="微软雅黑" panose="020B0503020204020204" pitchFamily="34" charset="-122"/>
                <a:ea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rPr>
              <a:t>2024 </a:t>
            </a:r>
            <a:r>
              <a:rPr lang="en-US" altLang="zh-CN" sz="2000" dirty="0">
                <a:latin typeface="微软雅黑" panose="020B0503020204020204" pitchFamily="34" charset="-122"/>
                <a:ea typeface="微软雅黑" panose="020B0503020204020204" pitchFamily="34" charset="-122"/>
              </a:rPr>
              <a:t>for undergraduates</a:t>
            </a:r>
            <a:endParaRPr lang="zh-CN" altLang="en-US" sz="2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522855" y="4431030"/>
            <a:ext cx="4688205" cy="521970"/>
          </a:xfrm>
          <a:prstGeom prst="rect">
            <a:avLst/>
          </a:prstGeom>
          <a:noFill/>
        </p:spPr>
        <p:txBody>
          <a:bodyPr wrap="square">
            <a:spAutoFit/>
          </a:bodyPr>
          <a:lstStyle/>
          <a:p>
            <a:pPr algn="ctr"/>
            <a:r>
              <a:rPr lang="en-US" altLang="zh-CN" sz="2800" dirty="0">
                <a:latin typeface="微软雅黑" panose="020B0503020204020204" pitchFamily="34" charset="-122"/>
                <a:ea typeface="微软雅黑" panose="020B0503020204020204" pitchFamily="34" charset="-122"/>
              </a:rPr>
              <a:t> Bingshu Wang</a:t>
            </a:r>
            <a:r>
              <a:rPr lang="en-US" altLang="zh-CN" sz="2800" dirty="0">
                <a:latin typeface="NimbusRomNo9L-Regu"/>
              </a:rPr>
              <a:t> </a:t>
            </a:r>
            <a:r>
              <a:rPr lang="zh-CN" altLang="en-US" sz="2800" dirty="0">
                <a:latin typeface="NimbusRomNo9L-Regu"/>
              </a:rPr>
              <a:t>（王兵书）</a:t>
            </a:r>
            <a:endParaRPr lang="en-US" altLang="zh-CN" sz="2800" dirty="0">
              <a:latin typeface="NimbusRomNo9L-Regu"/>
            </a:endParaRPr>
          </a:p>
        </p:txBody>
      </p:sp>
      <p:sp>
        <p:nvSpPr>
          <p:cNvPr id="18" name="文本框 17"/>
          <p:cNvSpPr txBox="1"/>
          <p:nvPr/>
        </p:nvSpPr>
        <p:spPr>
          <a:xfrm>
            <a:off x="2100877" y="6127588"/>
            <a:ext cx="5027337" cy="461665"/>
          </a:xfrm>
          <a:prstGeom prst="rect">
            <a:avLst/>
          </a:prstGeom>
          <a:noFill/>
        </p:spPr>
        <p:txBody>
          <a:bodyPr wrap="none" rtlCol="0">
            <a:spAutoFit/>
          </a:bodyPr>
          <a:lstStyle/>
          <a:p>
            <a:pPr algn="ctr"/>
            <a:r>
              <a:rPr lang="en-US" altLang="zh-CN" sz="2400" dirty="0"/>
              <a:t>Email</a:t>
            </a:r>
            <a:r>
              <a:rPr lang="zh-CN" altLang="en-US" sz="2400" dirty="0"/>
              <a:t>：</a:t>
            </a:r>
            <a:r>
              <a:rPr lang="en-US" altLang="zh-CN" sz="2400" dirty="0">
                <a:hlinkClick r:id="rId2"/>
              </a:rPr>
              <a:t>wangbingshu@nwpu.edu.cn</a:t>
            </a:r>
            <a:r>
              <a:rPr lang="en-US" altLang="zh-CN" sz="2400" dirty="0"/>
              <a:t> </a:t>
            </a:r>
            <a:endParaRPr lang="zh-CN" altLang="en-US" sz="2400" dirty="0"/>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5.3.3  </a:t>
            </a:r>
            <a:r>
              <a:rPr lang="zh-CN" altLang="en-US" sz="3200" dirty="0">
                <a:solidFill>
                  <a:schemeClr val="bg1"/>
                </a:solidFill>
              </a:rPr>
              <a:t>稀疏矩阵</a:t>
            </a:r>
            <a:endParaRPr lang="zh-CN" altLang="en-US" sz="3200" dirty="0">
              <a:solidFill>
                <a:schemeClr val="bg1"/>
              </a:solidFill>
            </a:endParaRPr>
          </a:p>
        </p:txBody>
      </p:sp>
      <p:sp>
        <p:nvSpPr>
          <p:cNvPr id="5" name="文本框 4"/>
          <p:cNvSpPr txBox="1"/>
          <p:nvPr/>
        </p:nvSpPr>
        <p:spPr>
          <a:xfrm>
            <a:off x="188912" y="781020"/>
            <a:ext cx="8766175"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稀疏矩阵的十字链表表示</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4" name="双大括号 3"/>
          <p:cNvSpPr/>
          <p:nvPr/>
        </p:nvSpPr>
        <p:spPr>
          <a:xfrm>
            <a:off x="5004311" y="1002156"/>
            <a:ext cx="2879458" cy="1540702"/>
          </a:xfrm>
          <a:prstGeom prst="brace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5372556" y="1033843"/>
            <a:ext cx="2170787" cy="1477328"/>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-3      0      0       5</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0       -1     0       0</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8        0      0       7</a:t>
            </a:r>
            <a:endParaRPr lang="zh-CN" altLang="en-US" dirty="0">
              <a:latin typeface="微软雅黑" panose="020B0503020204020204" pitchFamily="34" charset="-122"/>
              <a:ea typeface="微软雅黑" panose="020B0503020204020204" pitchFamily="34" charset="-122"/>
            </a:endParaRPr>
          </a:p>
        </p:txBody>
      </p:sp>
      <p:graphicFrame>
        <p:nvGraphicFramePr>
          <p:cNvPr id="7" name="表格 7"/>
          <p:cNvGraphicFramePr>
            <a:graphicFrameLocks noGrp="1"/>
          </p:cNvGraphicFramePr>
          <p:nvPr/>
        </p:nvGraphicFramePr>
        <p:xfrm>
          <a:off x="1880991" y="3100895"/>
          <a:ext cx="6096000" cy="413011"/>
        </p:xfrm>
        <a:graphic>
          <a:graphicData uri="http://schemas.openxmlformats.org/drawingml/2006/table">
            <a:tbl>
              <a:tblPr firstRow="1" bandRow="1">
                <a:tableStyleId>{5940675A-B579-460E-94D1-54222C63F5DA}</a:tableStyleId>
              </a:tblPr>
              <a:tblGrid>
                <a:gridCol w="1524000"/>
                <a:gridCol w="1524000"/>
                <a:gridCol w="1524000"/>
                <a:gridCol w="1524000"/>
              </a:tblGrid>
              <a:tr h="413011">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bl>
          </a:graphicData>
        </a:graphic>
      </p:graphicFrame>
      <p:graphicFrame>
        <p:nvGraphicFramePr>
          <p:cNvPr id="8" name="表格 9"/>
          <p:cNvGraphicFramePr>
            <a:graphicFrameLocks noGrp="1"/>
          </p:cNvGraphicFramePr>
          <p:nvPr/>
        </p:nvGraphicFramePr>
        <p:xfrm>
          <a:off x="848764" y="3695526"/>
          <a:ext cx="555321" cy="2824272"/>
        </p:xfrm>
        <a:graphic>
          <a:graphicData uri="http://schemas.openxmlformats.org/drawingml/2006/table">
            <a:tbl>
              <a:tblPr firstRow="1" bandRow="1">
                <a:tableStyleId>{5940675A-B579-460E-94D1-54222C63F5DA}</a:tableStyleId>
              </a:tblPr>
              <a:tblGrid>
                <a:gridCol w="555321"/>
              </a:tblGrid>
              <a:tr h="941424">
                <a:tc>
                  <a:txBody>
                    <a:bodyPr/>
                    <a:lstStyle/>
                    <a:p>
                      <a:endParaRPr lang="zh-CN" altLang="en-US" dirty="0"/>
                    </a:p>
                  </a:txBody>
                  <a:tcPr/>
                </a:tc>
              </a:tr>
              <a:tr h="941424">
                <a:tc>
                  <a:txBody>
                    <a:bodyPr/>
                    <a:lstStyle/>
                    <a:p>
                      <a:endParaRPr lang="zh-CN" altLang="en-US"/>
                    </a:p>
                  </a:txBody>
                  <a:tcPr/>
                </a:tc>
              </a:tr>
              <a:tr h="941424">
                <a:tc>
                  <a:txBody>
                    <a:bodyPr/>
                    <a:lstStyle/>
                    <a:p>
                      <a:endParaRPr lang="zh-CN" altLang="en-US" dirty="0"/>
                    </a:p>
                  </a:txBody>
                  <a:tcPr/>
                </a:tc>
              </a:tr>
            </a:tbl>
          </a:graphicData>
        </a:graphic>
      </p:graphicFrame>
      <p:graphicFrame>
        <p:nvGraphicFramePr>
          <p:cNvPr id="12" name="表格 3"/>
          <p:cNvGraphicFramePr>
            <a:graphicFrameLocks noGrp="1"/>
          </p:cNvGraphicFramePr>
          <p:nvPr/>
        </p:nvGraphicFramePr>
        <p:xfrm>
          <a:off x="1951172" y="3716897"/>
          <a:ext cx="1500552" cy="396240"/>
        </p:xfrm>
        <a:graphic>
          <a:graphicData uri="http://schemas.openxmlformats.org/drawingml/2006/table">
            <a:tbl>
              <a:tblPr firstRow="1" bandRow="1">
                <a:tableStyleId>{5C22544A-7EE6-4342-B048-85BDC9FD1C3A}</a:tableStyleId>
              </a:tblPr>
              <a:tblGrid>
                <a:gridCol w="500184"/>
                <a:gridCol w="500184"/>
                <a:gridCol w="500184"/>
              </a:tblGrid>
              <a:tr h="369427">
                <a:tc>
                  <a:txBody>
                    <a:bodyPr/>
                    <a:lstStyle/>
                    <a:p>
                      <a:r>
                        <a:rPr lang="en-US" altLang="zh-CN" sz="2000" dirty="0">
                          <a:solidFill>
                            <a:schemeClr val="tx1"/>
                          </a:solidFill>
                        </a:rPr>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-3</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3" name="表格 5"/>
          <p:cNvGraphicFramePr>
            <a:graphicFrameLocks noGrp="1"/>
          </p:cNvGraphicFramePr>
          <p:nvPr/>
        </p:nvGraphicFramePr>
        <p:xfrm>
          <a:off x="1951172" y="4113138"/>
          <a:ext cx="1500550" cy="396240"/>
        </p:xfrm>
        <a:graphic>
          <a:graphicData uri="http://schemas.openxmlformats.org/drawingml/2006/table">
            <a:tbl>
              <a:tblPr firstRow="1" bandRow="1">
                <a:tableStyleId>{5C22544A-7EE6-4342-B048-85BDC9FD1C3A}</a:tableStyleId>
              </a:tblPr>
              <a:tblGrid>
                <a:gridCol w="750275"/>
                <a:gridCol w="750275"/>
              </a:tblGrid>
              <a:tr h="354426">
                <a:tc>
                  <a:txBody>
                    <a:bodyPr/>
                    <a:lstStyle/>
                    <a:p>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14" name="表格 3"/>
          <p:cNvGraphicFramePr>
            <a:graphicFrameLocks noGrp="1"/>
          </p:cNvGraphicFramePr>
          <p:nvPr/>
        </p:nvGraphicFramePr>
        <p:xfrm>
          <a:off x="6485591" y="3716897"/>
          <a:ext cx="1500552" cy="396240"/>
        </p:xfrm>
        <a:graphic>
          <a:graphicData uri="http://schemas.openxmlformats.org/drawingml/2006/table">
            <a:tbl>
              <a:tblPr firstRow="1" bandRow="1">
                <a:tableStyleId>{5C22544A-7EE6-4342-B048-85BDC9FD1C3A}</a:tableStyleId>
              </a:tblPr>
              <a:tblGrid>
                <a:gridCol w="500184"/>
                <a:gridCol w="500184"/>
                <a:gridCol w="500184"/>
              </a:tblGrid>
              <a:tr h="369427">
                <a:tc>
                  <a:txBody>
                    <a:bodyPr/>
                    <a:lstStyle/>
                    <a:p>
                      <a:r>
                        <a:rPr lang="en-US" altLang="zh-CN" sz="2000" dirty="0">
                          <a:solidFill>
                            <a:schemeClr val="tx1"/>
                          </a:solidFill>
                        </a:rPr>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4</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AlternateContent xmlns:mc="http://schemas.openxmlformats.org/markup-compatibility/2006" xmlns:a14="http://schemas.microsoft.com/office/drawing/2010/main">
        <mc:Choice Requires="a14">
          <p:graphicFrame>
            <p:nvGraphicFramePr>
              <p:cNvPr id="16" name="表格 5"/>
              <p:cNvGraphicFramePr>
                <a:graphicFrameLocks noGrp="1"/>
              </p:cNvGraphicFramePr>
              <p:nvPr/>
            </p:nvGraphicFramePr>
            <p:xfrm>
              <a:off x="6485591" y="4113138"/>
              <a:ext cx="1500550" cy="396240"/>
            </p:xfrm>
            <a:graphic>
              <a:graphicData uri="http://schemas.openxmlformats.org/drawingml/2006/table">
                <a:tbl>
                  <a:tblPr firstRow="1" bandRow="1">
                    <a:tableStyleId>{5C22544A-7EE6-4342-B048-85BDC9FD1C3A}</a:tableStyleId>
                  </a:tblPr>
                  <a:tblGrid>
                    <a:gridCol w="750275"/>
                    <a:gridCol w="750275"/>
                  </a:tblGrid>
                  <a:tr h="354426">
                    <a:tc>
                      <a:txBody>
                        <a:bodyPr/>
                        <a:lstStyle/>
                        <a:p>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𝚲</m:t>
                                </m:r>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16" name="表格 5"/>
              <p:cNvGraphicFramePr>
                <a:graphicFrameLocks noGrp="1"/>
              </p:cNvGraphicFramePr>
              <p:nvPr/>
            </p:nvGraphicFramePr>
            <p:xfrm>
              <a:off x="6485591" y="4113138"/>
              <a:ext cx="1500550" cy="396240"/>
            </p:xfrm>
            <a:graphic>
              <a:graphicData uri="http://schemas.openxmlformats.org/drawingml/2006/table">
                <a:tbl>
                  <a:tblPr firstRow="1" bandRow="1">
                    <a:tableStyleId>{5C22544A-7EE6-4342-B048-85BDC9FD1C3A}</a:tableStyleId>
                  </a:tblPr>
                  <a:tblGrid>
                    <a:gridCol w="750275"/>
                    <a:gridCol w="750275"/>
                  </a:tblGrid>
                  <a:tr h="396240">
                    <a:tc>
                      <a:txBody>
                        <a:bodyPr/>
                        <a:lstStyle/>
                        <a:p>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graphicFrame>
        <p:nvGraphicFramePr>
          <p:cNvPr id="18" name="表格 3"/>
          <p:cNvGraphicFramePr>
            <a:graphicFrameLocks noGrp="1"/>
          </p:cNvGraphicFramePr>
          <p:nvPr/>
        </p:nvGraphicFramePr>
        <p:xfrm>
          <a:off x="3451722" y="4602069"/>
          <a:ext cx="1500552" cy="396240"/>
        </p:xfrm>
        <a:graphic>
          <a:graphicData uri="http://schemas.openxmlformats.org/drawingml/2006/table">
            <a:tbl>
              <a:tblPr firstRow="1" bandRow="1">
                <a:tableStyleId>{5C22544A-7EE6-4342-B048-85BDC9FD1C3A}</a:tableStyleId>
              </a:tblPr>
              <a:tblGrid>
                <a:gridCol w="500184"/>
                <a:gridCol w="500184"/>
                <a:gridCol w="500184"/>
              </a:tblGrid>
              <a:tr h="369427">
                <a:tc>
                  <a:txBody>
                    <a:bodyPr/>
                    <a:lstStyle/>
                    <a:p>
                      <a:r>
                        <a:rPr lang="en-US" altLang="zh-CN" sz="2000" dirty="0">
                          <a:solidFill>
                            <a:schemeClr val="tx1"/>
                          </a:solidFill>
                        </a:rPr>
                        <a:t>2</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2</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AlternateContent xmlns:mc="http://schemas.openxmlformats.org/markup-compatibility/2006" xmlns:a14="http://schemas.microsoft.com/office/drawing/2010/main">
        <mc:Choice Requires="a14">
          <p:graphicFrame>
            <p:nvGraphicFramePr>
              <p:cNvPr id="19" name="表格 5"/>
              <p:cNvGraphicFramePr>
                <a:graphicFrameLocks noGrp="1"/>
              </p:cNvGraphicFramePr>
              <p:nvPr/>
            </p:nvGraphicFramePr>
            <p:xfrm>
              <a:off x="3451722" y="4998310"/>
              <a:ext cx="1500550" cy="396240"/>
            </p:xfrm>
            <a:graphic>
              <a:graphicData uri="http://schemas.openxmlformats.org/drawingml/2006/table">
                <a:tbl>
                  <a:tblPr firstRow="1" bandRow="1">
                    <a:tableStyleId>{5C22544A-7EE6-4342-B048-85BDC9FD1C3A}</a:tableStyleId>
                  </a:tblPr>
                  <a:tblGrid>
                    <a:gridCol w="750275"/>
                    <a:gridCol w="750275"/>
                  </a:tblGrid>
                  <a:tr h="354426">
                    <a:tc>
                      <a:txBody>
                        <a:bodyPr/>
                        <a:lstStyle/>
                        <a:p>
                          <a:pPr marL="0" marR="0" lvl="0"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𝚲</m:t>
                                </m:r>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𝚲</m:t>
                                </m:r>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19" name="表格 5"/>
              <p:cNvGraphicFramePr>
                <a:graphicFrameLocks noGrp="1"/>
              </p:cNvGraphicFramePr>
              <p:nvPr/>
            </p:nvGraphicFramePr>
            <p:xfrm>
              <a:off x="3451722" y="4998310"/>
              <a:ext cx="1500550" cy="396240"/>
            </p:xfrm>
            <a:graphic>
              <a:graphicData uri="http://schemas.openxmlformats.org/drawingml/2006/table">
                <a:tbl>
                  <a:tblPr firstRow="1" bandRow="1">
                    <a:tableStyleId>{5C22544A-7EE6-4342-B048-85BDC9FD1C3A}</a:tableStyleId>
                  </a:tblPr>
                  <a:tblGrid>
                    <a:gridCol w="750275"/>
                    <a:gridCol w="750275"/>
                  </a:tblGrid>
                  <a:tr h="39624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graphicFrame>
        <p:nvGraphicFramePr>
          <p:cNvPr id="20" name="表格 3"/>
          <p:cNvGraphicFramePr>
            <a:graphicFrameLocks noGrp="1"/>
          </p:cNvGraphicFramePr>
          <p:nvPr/>
        </p:nvGraphicFramePr>
        <p:xfrm>
          <a:off x="1880991" y="5727317"/>
          <a:ext cx="1500552" cy="396240"/>
        </p:xfrm>
        <a:graphic>
          <a:graphicData uri="http://schemas.openxmlformats.org/drawingml/2006/table">
            <a:tbl>
              <a:tblPr firstRow="1" bandRow="1">
                <a:tableStyleId>{5C22544A-7EE6-4342-B048-85BDC9FD1C3A}</a:tableStyleId>
              </a:tblPr>
              <a:tblGrid>
                <a:gridCol w="500184"/>
                <a:gridCol w="500184"/>
                <a:gridCol w="500184"/>
              </a:tblGrid>
              <a:tr h="369427">
                <a:tc>
                  <a:txBody>
                    <a:bodyPr/>
                    <a:lstStyle/>
                    <a:p>
                      <a:r>
                        <a:rPr lang="en-US" altLang="zh-CN" sz="2000" dirty="0">
                          <a:solidFill>
                            <a:schemeClr val="tx1"/>
                          </a:solidFill>
                        </a:rPr>
                        <a:t>3</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8</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AlternateContent xmlns:mc="http://schemas.openxmlformats.org/markup-compatibility/2006" xmlns:a14="http://schemas.microsoft.com/office/drawing/2010/main">
        <mc:Choice Requires="a14">
          <p:graphicFrame>
            <p:nvGraphicFramePr>
              <p:cNvPr id="21" name="表格 5"/>
              <p:cNvGraphicFramePr>
                <a:graphicFrameLocks noGrp="1"/>
              </p:cNvGraphicFramePr>
              <p:nvPr/>
            </p:nvGraphicFramePr>
            <p:xfrm>
              <a:off x="1880991" y="6123558"/>
              <a:ext cx="1500550" cy="396240"/>
            </p:xfrm>
            <a:graphic>
              <a:graphicData uri="http://schemas.openxmlformats.org/drawingml/2006/table">
                <a:tbl>
                  <a:tblPr firstRow="1" bandRow="1">
                    <a:tableStyleId>{5C22544A-7EE6-4342-B048-85BDC9FD1C3A}</a:tableStyleId>
                  </a:tblPr>
                  <a:tblGrid>
                    <a:gridCol w="750275"/>
                    <a:gridCol w="750275"/>
                  </a:tblGrid>
                  <a:tr h="354426">
                    <a:tc>
                      <a:txBody>
                        <a:bodyPr/>
                        <a:lstStyle/>
                        <a:p>
                          <a:pPr marL="0" marR="0" lvl="0"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𝚲</m:t>
                                </m:r>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21" name="表格 5"/>
              <p:cNvGraphicFramePr>
                <a:graphicFrameLocks noGrp="1"/>
              </p:cNvGraphicFramePr>
              <p:nvPr/>
            </p:nvGraphicFramePr>
            <p:xfrm>
              <a:off x="1880991" y="6123558"/>
              <a:ext cx="1500550" cy="396240"/>
            </p:xfrm>
            <a:graphic>
              <a:graphicData uri="http://schemas.openxmlformats.org/drawingml/2006/table">
                <a:tbl>
                  <a:tblPr firstRow="1" bandRow="1">
                    <a:tableStyleId>{5C22544A-7EE6-4342-B048-85BDC9FD1C3A}</a:tableStyleId>
                  </a:tblPr>
                  <a:tblGrid>
                    <a:gridCol w="750275"/>
                    <a:gridCol w="750275"/>
                  </a:tblGrid>
                  <a:tr h="39624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graphicFrame>
        <p:nvGraphicFramePr>
          <p:cNvPr id="22" name="表格 3"/>
          <p:cNvGraphicFramePr>
            <a:graphicFrameLocks noGrp="1"/>
          </p:cNvGraphicFramePr>
          <p:nvPr/>
        </p:nvGraphicFramePr>
        <p:xfrm>
          <a:off x="6485591" y="5727317"/>
          <a:ext cx="1500552" cy="396240"/>
        </p:xfrm>
        <a:graphic>
          <a:graphicData uri="http://schemas.openxmlformats.org/drawingml/2006/table">
            <a:tbl>
              <a:tblPr firstRow="1" bandRow="1">
                <a:tableStyleId>{5C22544A-7EE6-4342-B048-85BDC9FD1C3A}</a:tableStyleId>
              </a:tblPr>
              <a:tblGrid>
                <a:gridCol w="500184"/>
                <a:gridCol w="500184"/>
                <a:gridCol w="500184"/>
              </a:tblGrid>
              <a:tr h="369427">
                <a:tc>
                  <a:txBody>
                    <a:bodyPr/>
                    <a:lstStyle/>
                    <a:p>
                      <a:r>
                        <a:rPr lang="en-US" altLang="zh-CN" sz="2000" dirty="0">
                          <a:solidFill>
                            <a:schemeClr val="tx1"/>
                          </a:solidFill>
                        </a:rPr>
                        <a:t>4</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3</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solidFill>
                            <a:schemeClr val="tx1"/>
                          </a:solidFill>
                        </a:rPr>
                        <a:t>7</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AlternateContent xmlns:mc="http://schemas.openxmlformats.org/markup-compatibility/2006" xmlns:a14="http://schemas.microsoft.com/office/drawing/2010/main">
        <mc:Choice Requires="a14">
          <p:graphicFrame>
            <p:nvGraphicFramePr>
              <p:cNvPr id="23" name="表格 5"/>
              <p:cNvGraphicFramePr>
                <a:graphicFrameLocks noGrp="1"/>
              </p:cNvGraphicFramePr>
              <p:nvPr/>
            </p:nvGraphicFramePr>
            <p:xfrm>
              <a:off x="6485591" y="6123558"/>
              <a:ext cx="1500550" cy="396240"/>
            </p:xfrm>
            <a:graphic>
              <a:graphicData uri="http://schemas.openxmlformats.org/drawingml/2006/table">
                <a:tbl>
                  <a:tblPr firstRow="1" bandRow="1">
                    <a:tableStyleId>{5C22544A-7EE6-4342-B048-85BDC9FD1C3A}</a:tableStyleId>
                  </a:tblPr>
                  <a:tblGrid>
                    <a:gridCol w="750275"/>
                    <a:gridCol w="750275"/>
                  </a:tblGrid>
                  <a:tr h="354426">
                    <a:tc>
                      <a:txBody>
                        <a:bodyPr/>
                        <a:lstStyle/>
                        <a:p>
                          <a:pPr marL="0" marR="0" lvl="0"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𝚲</m:t>
                                </m:r>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𝚲</m:t>
                                </m:r>
                              </m:oMath>
                            </m:oMathPara>
                          </a14:m>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23" name="表格 5"/>
              <p:cNvGraphicFramePr>
                <a:graphicFrameLocks noGrp="1"/>
              </p:cNvGraphicFramePr>
              <p:nvPr/>
            </p:nvGraphicFramePr>
            <p:xfrm>
              <a:off x="6485591" y="6123558"/>
              <a:ext cx="1500550" cy="396240"/>
            </p:xfrm>
            <a:graphic>
              <a:graphicData uri="http://schemas.openxmlformats.org/drawingml/2006/table">
                <a:tbl>
                  <a:tblPr firstRow="1" bandRow="1">
                    <a:tableStyleId>{5C22544A-7EE6-4342-B048-85BDC9FD1C3A}</a:tableStyleId>
                  </a:tblPr>
                  <a:tblGrid>
                    <a:gridCol w="750275"/>
                    <a:gridCol w="750275"/>
                  </a:tblGrid>
                  <a:tr h="39624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sp>
        <p:nvSpPr>
          <p:cNvPr id="10" name="文本框 9"/>
          <p:cNvSpPr txBox="1"/>
          <p:nvPr/>
        </p:nvSpPr>
        <p:spPr>
          <a:xfrm>
            <a:off x="248285" y="2775109"/>
            <a:ext cx="1359603"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row_head</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行表头指针</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822389" y="2338052"/>
            <a:ext cx="1338828"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col_head</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列表头指针</a:t>
            </a:r>
            <a:endParaRPr lang="zh-CN" altLang="en-US" dirty="0">
              <a:latin typeface="微软雅黑" panose="020B0503020204020204" pitchFamily="34" charset="-122"/>
              <a:ea typeface="微软雅黑" panose="020B0503020204020204" pitchFamily="34" charset="-122"/>
            </a:endParaRPr>
          </a:p>
        </p:txBody>
      </p:sp>
      <p:cxnSp>
        <p:nvCxnSpPr>
          <p:cNvPr id="25" name="直接箭头连接符 24"/>
          <p:cNvCxnSpPr/>
          <p:nvPr/>
        </p:nvCxnSpPr>
        <p:spPr>
          <a:xfrm>
            <a:off x="1208762" y="4227534"/>
            <a:ext cx="6136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1301074" y="5107662"/>
            <a:ext cx="2080467" cy="20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208761" y="6081803"/>
            <a:ext cx="6136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23" idx="1"/>
          </p:cNvCxnSpPr>
          <p:nvPr/>
        </p:nvCxnSpPr>
        <p:spPr>
          <a:xfrm>
            <a:off x="3100192" y="6321678"/>
            <a:ext cx="33853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16" idx="1"/>
          </p:cNvCxnSpPr>
          <p:nvPr/>
        </p:nvCxnSpPr>
        <p:spPr>
          <a:xfrm>
            <a:off x="3302696" y="4311258"/>
            <a:ext cx="31828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2233809" y="4401028"/>
            <a:ext cx="0" cy="125447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6852702" y="4371072"/>
            <a:ext cx="0" cy="125447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12" idx="0"/>
          </p:cNvCxnSpPr>
          <p:nvPr/>
        </p:nvCxnSpPr>
        <p:spPr>
          <a:xfrm>
            <a:off x="2701448" y="3329256"/>
            <a:ext cx="0" cy="38764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235866" y="3329256"/>
            <a:ext cx="0" cy="38764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18" idx="0"/>
          </p:cNvCxnSpPr>
          <p:nvPr/>
        </p:nvCxnSpPr>
        <p:spPr>
          <a:xfrm>
            <a:off x="4195762" y="3343824"/>
            <a:ext cx="6236" cy="125824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3771445" y="1558682"/>
            <a:ext cx="133402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稀疏矩阵</a:t>
            </a:r>
            <a:r>
              <a:rPr lang="en-US" altLang="zh-CN" dirty="0">
                <a:latin typeface="微软雅黑" panose="020B0503020204020204" pitchFamily="34" charset="-122"/>
                <a:ea typeface="微软雅黑" panose="020B0503020204020204" pitchFamily="34" charset="-122"/>
              </a:rPr>
              <a:t>M</a:t>
            </a:r>
            <a:endParaRPr lang="zh-CN" altLang="en-US"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3499967" y="6441277"/>
            <a:ext cx="2488182"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稀疏矩阵</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的十字链表</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7825" y="110160"/>
            <a:ext cx="8766175" cy="3905043"/>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十字链表算法实现：</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算法思想</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建立十字链表步骤如下：</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zh-CN" sz="28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读入稀疏矩阵的行数、列数、非零元素的个数；</a:t>
            </a:r>
            <a:endParaRPr lang="en-US" altLang="zh-CN" sz="28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动态申请行链表的头指针向量、列链表的头指针向量。</a:t>
            </a:r>
            <a:endParaRPr lang="en-US" altLang="zh-CN" sz="28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逐个读入非零元素，分别插入行链表、列链表。</a:t>
            </a:r>
            <a:endParaRPr lang="en-US" altLang="zh-CN" sz="28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1" y="-33888"/>
            <a:ext cx="9085589" cy="7017306"/>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CreateCrossList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CrossList</a:t>
            </a:r>
            <a:r>
              <a:rPr lang="en-US" altLang="zh-CN" dirty="0">
                <a:latin typeface="微软雅黑" panose="020B0503020204020204" pitchFamily="34" charset="-122"/>
                <a:ea typeface="微软雅黑" panose="020B0503020204020204" pitchFamily="34" charset="-122"/>
              </a:rPr>
              <a:t> *M)</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采用十字链表存储结构，创建稀疏矩阵</a:t>
            </a:r>
            <a:r>
              <a:rPr lang="en-US" altLang="zh-CN" dirty="0">
                <a:latin typeface="微软雅黑" panose="020B0503020204020204" pitchFamily="34" charset="-122"/>
                <a:ea typeface="微软雅黑" panose="020B0503020204020204" pitchFamily="34" charset="-122"/>
              </a:rPr>
              <a:t>M*/</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scanf</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m,&amp;n,&amp;t</a:t>
            </a:r>
            <a:r>
              <a:rPr lang="en-US" altLang="zh-CN" dirty="0">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输入</a:t>
            </a:r>
            <a:r>
              <a:rPr lang="en-US" altLang="zh-CN" dirty="0">
                <a:solidFill>
                  <a:srgbClr val="FF0000"/>
                </a:solidFill>
                <a:latin typeface="微软雅黑" panose="020B0503020204020204" pitchFamily="34" charset="-122"/>
                <a:ea typeface="微软雅黑" panose="020B0503020204020204" pitchFamily="34" charset="-122"/>
              </a:rPr>
              <a:t>M</a:t>
            </a:r>
            <a:r>
              <a:rPr lang="zh-CN" altLang="en-US" dirty="0">
                <a:solidFill>
                  <a:srgbClr val="FF0000"/>
                </a:solidFill>
                <a:latin typeface="微软雅黑" panose="020B0503020204020204" pitchFamily="34" charset="-122"/>
                <a:ea typeface="微软雅黑" panose="020B0503020204020204" pitchFamily="34" charset="-122"/>
              </a:rPr>
              <a:t>的行数、列数和非零元素的个数*</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M-&gt;m=m; M-&gt;n=n; M-&gt;</a:t>
            </a:r>
            <a:r>
              <a:rPr lang="en-US" altLang="zh-CN" dirty="0" err="1">
                <a:latin typeface="微软雅黑" panose="020B0503020204020204" pitchFamily="34" charset="-122"/>
                <a:ea typeface="微软雅黑" panose="020B0503020204020204" pitchFamily="34" charset="-122"/>
              </a:rPr>
              <a:t>len</a:t>
            </a:r>
            <a:r>
              <a:rPr lang="en-US" altLang="zh-CN" dirty="0">
                <a:latin typeface="微软雅黑" panose="020B0503020204020204" pitchFamily="34" charset="-122"/>
                <a:ea typeface="微软雅黑" panose="020B0503020204020204" pitchFamily="34" charset="-122"/>
              </a:rPr>
              <a:t>=t;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if(!(M-&gt;</a:t>
            </a:r>
            <a:r>
              <a:rPr lang="en-US" altLang="zh-CN" dirty="0" err="1">
                <a:latin typeface="微软雅黑" panose="020B0503020204020204" pitchFamily="34" charset="-122"/>
                <a:ea typeface="微软雅黑" panose="020B0503020204020204" pitchFamily="34" charset="-122"/>
              </a:rPr>
              <a:t>row_head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OLink</a:t>
            </a:r>
            <a:r>
              <a:rPr lang="en-US" altLang="zh-CN" dirty="0">
                <a:latin typeface="微软雅黑" panose="020B0503020204020204" pitchFamily="34" charset="-122"/>
                <a:ea typeface="微软雅黑" panose="020B0503020204020204" pitchFamily="34" charset="-122"/>
              </a:rPr>
              <a:t> *)malloc((m+1)</a:t>
            </a:r>
            <a:r>
              <a:rPr lang="en-US" altLang="zh-CN" dirty="0" err="1">
                <a:latin typeface="微软雅黑" panose="020B0503020204020204" pitchFamily="34" charset="-122"/>
                <a:ea typeface="微软雅黑" panose="020B0503020204020204" pitchFamily="34" charset="-122"/>
              </a:rPr>
              <a:t>sizeof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OLink</a:t>
            </a:r>
            <a:r>
              <a:rPr lang="en-US" altLang="zh-CN" dirty="0">
                <a:latin typeface="微软雅黑" panose="020B0503020204020204" pitchFamily="34" charset="-122"/>
                <a:ea typeface="微软雅黑" panose="020B0503020204020204" pitchFamily="34" charset="-122"/>
              </a:rPr>
              <a:t>)))) exit(OVERFLOW);</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if(!(M-&gt;</a:t>
            </a:r>
            <a:r>
              <a:rPr lang="en-US" altLang="zh-CN" dirty="0" err="1">
                <a:latin typeface="微软雅黑" panose="020B0503020204020204" pitchFamily="34" charset="-122"/>
                <a:ea typeface="微软雅黑" panose="020B0503020204020204" pitchFamily="34" charset="-122"/>
              </a:rPr>
              <a:t>col_head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OLink</a:t>
            </a:r>
            <a:r>
              <a:rPr lang="en-US" altLang="zh-CN" dirty="0">
                <a:latin typeface="微软雅黑" panose="020B0503020204020204" pitchFamily="34" charset="-122"/>
                <a:ea typeface="微软雅黑" panose="020B0503020204020204" pitchFamily="34" charset="-122"/>
              </a:rPr>
              <a:t> *)malloc((n+1)</a:t>
            </a:r>
            <a:r>
              <a:rPr lang="en-US" altLang="zh-CN" dirty="0" err="1">
                <a:latin typeface="微软雅黑" panose="020B0503020204020204" pitchFamily="34" charset="-122"/>
                <a:ea typeface="微软雅黑" panose="020B0503020204020204" pitchFamily="34" charset="-122"/>
              </a:rPr>
              <a:t>sizeof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OLink</a:t>
            </a:r>
            <a:r>
              <a:rPr lang="en-US" altLang="zh-CN" dirty="0">
                <a:latin typeface="微软雅黑" panose="020B0503020204020204" pitchFamily="34" charset="-122"/>
                <a:ea typeface="微软雅黑" panose="020B0503020204020204" pitchFamily="34" charset="-122"/>
              </a:rPr>
              <a:t>)))) exit(OVERFLOW);</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M-&gt;</a:t>
            </a:r>
            <a:r>
              <a:rPr lang="en-US" altLang="zh-CN" dirty="0" err="1">
                <a:latin typeface="微软雅黑" panose="020B0503020204020204" pitchFamily="34" charset="-122"/>
                <a:ea typeface="微软雅黑" panose="020B0503020204020204" pitchFamily="34" charset="-122"/>
              </a:rPr>
              <a:t>row_head</a:t>
            </a:r>
            <a:r>
              <a:rPr lang="en-US" altLang="zh-CN" dirty="0">
                <a:latin typeface="微软雅黑" panose="020B0503020204020204" pitchFamily="34" charset="-122"/>
                <a:ea typeface="微软雅黑" panose="020B0503020204020204" pitchFamily="34" charset="-122"/>
              </a:rPr>
              <a:t>[]=M-&gt;</a:t>
            </a:r>
            <a:r>
              <a:rPr lang="en-US" altLang="zh-CN" dirty="0" err="1">
                <a:latin typeface="微软雅黑" panose="020B0503020204020204" pitchFamily="34" charset="-122"/>
                <a:ea typeface="微软雅黑" panose="020B0503020204020204" pitchFamily="34" charset="-122"/>
              </a:rPr>
              <a:t>col_head</a:t>
            </a:r>
            <a:r>
              <a:rPr lang="en-US" altLang="zh-CN" dirty="0">
                <a:latin typeface="微软雅黑" panose="020B0503020204020204" pitchFamily="34" charset="-122"/>
                <a:ea typeface="微软雅黑" panose="020B0503020204020204" pitchFamily="34" charset="-122"/>
              </a:rPr>
              <a:t>[]=NULL; </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初始化行 列头指针向量，各行、列链表为空的链表</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scanf</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j,&amp;e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!=0; </a:t>
            </a:r>
            <a:r>
              <a:rPr lang="en-US" altLang="zh-CN" dirty="0" err="1">
                <a:latin typeface="微软雅黑" panose="020B0503020204020204" pitchFamily="34" charset="-122"/>
                <a:ea typeface="微软雅黑" panose="020B0503020204020204" pitchFamily="34" charset="-122"/>
              </a:rPr>
              <a:t>scanf</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j,&amp;e</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if(!(p=(</a:t>
            </a:r>
            <a:r>
              <a:rPr lang="en-US" altLang="zh-CN" dirty="0" err="1">
                <a:latin typeface="微软雅黑" panose="020B0503020204020204" pitchFamily="34" charset="-122"/>
                <a:ea typeface="微软雅黑" panose="020B0503020204020204" pitchFamily="34" charset="-122"/>
              </a:rPr>
              <a:t>OLink</a:t>
            </a:r>
            <a:r>
              <a:rPr lang="en-US" altLang="zh-CN" dirty="0">
                <a:latin typeface="微软雅黑" panose="020B0503020204020204" pitchFamily="34" charset="-122"/>
                <a:ea typeface="微软雅黑" panose="020B0503020204020204" pitchFamily="34" charset="-122"/>
              </a:rPr>
              <a:t> *)malloc(</a:t>
            </a:r>
            <a:r>
              <a:rPr lang="en-US" altLang="zh-CN" dirty="0" err="1">
                <a:latin typeface="微软雅黑" panose="020B0503020204020204" pitchFamily="34" charset="-122"/>
                <a:ea typeface="微软雅黑" panose="020B0503020204020204" pitchFamily="34" charset="-122"/>
              </a:rPr>
              <a:t>sizeof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OLink</a:t>
            </a:r>
            <a:r>
              <a:rPr lang="en-US" altLang="zh-CN" dirty="0">
                <a:latin typeface="微软雅黑" panose="020B0503020204020204" pitchFamily="34" charset="-122"/>
                <a:ea typeface="微软雅黑" panose="020B0503020204020204" pitchFamily="34" charset="-122"/>
              </a:rPr>
              <a:t>))))  exit(OVERFLOW);</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p-&gt;row=</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p-&gt;col=j;  p-&gt;value=e;  </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生成结点</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if</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M-&gt;</a:t>
            </a:r>
            <a:r>
              <a:rPr lang="en-US" altLang="zh-CN" dirty="0" err="1">
                <a:latin typeface="微软雅黑" panose="020B0503020204020204" pitchFamily="34" charset="-122"/>
                <a:ea typeface="微软雅黑" panose="020B0503020204020204" pitchFamily="34" charset="-122"/>
              </a:rPr>
              <a:t>row_head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]==NULL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M-&gt;</a:t>
            </a:r>
            <a:r>
              <a:rPr lang="en-US" altLang="zh-CN" dirty="0" err="1">
                <a:latin typeface="微软雅黑" panose="020B0503020204020204" pitchFamily="34" charset="-122"/>
                <a:ea typeface="微软雅黑" panose="020B0503020204020204" pitchFamily="34" charset="-122"/>
              </a:rPr>
              <a:t>row_head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]==p;</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else {  </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寻找行表中的插入位置</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q=M-&gt;</a:t>
            </a:r>
            <a:r>
              <a:rPr lang="en-US" altLang="zh-CN" dirty="0" err="1">
                <a:latin typeface="微软雅黑" panose="020B0503020204020204" pitchFamily="34" charset="-122"/>
                <a:ea typeface="微软雅黑" panose="020B0503020204020204" pitchFamily="34" charset="-122"/>
              </a:rPr>
              <a:t>row_head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while(q-&gt;right!=NULL&amp;&amp;q-&gt;right-&gt;col&lt;j)   q=q-&gt;right;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p-&gt;right=q-&gt;right; q-&gt;right=p;  </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完成插入</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if(M-&gt;</a:t>
            </a:r>
            <a:r>
              <a:rPr lang="en-US" altLang="zh-CN" dirty="0" err="1">
                <a:latin typeface="微软雅黑" panose="020B0503020204020204" pitchFamily="34" charset="-122"/>
                <a:ea typeface="微软雅黑" panose="020B0503020204020204" pitchFamily="34" charset="-122"/>
              </a:rPr>
              <a:t>col_head</a:t>
            </a:r>
            <a:r>
              <a:rPr lang="en-US" altLang="zh-CN" dirty="0">
                <a:latin typeface="微软雅黑" panose="020B0503020204020204" pitchFamily="34" charset="-122"/>
                <a:ea typeface="微软雅黑" panose="020B0503020204020204" pitchFamily="34" charset="-122"/>
              </a:rPr>
              <a:t>[j]==NULL)  M-&gt;</a:t>
            </a:r>
            <a:r>
              <a:rPr lang="en-US" altLang="zh-CN" dirty="0" err="1">
                <a:latin typeface="微软雅黑" panose="020B0503020204020204" pitchFamily="34" charset="-122"/>
                <a:ea typeface="微软雅黑" panose="020B0503020204020204" pitchFamily="34" charset="-122"/>
              </a:rPr>
              <a:t>col_head</a:t>
            </a:r>
            <a:r>
              <a:rPr lang="en-US" altLang="zh-CN" dirty="0">
                <a:latin typeface="微软雅黑" panose="020B0503020204020204" pitchFamily="34" charset="-122"/>
                <a:ea typeface="微软雅黑" panose="020B0503020204020204" pitchFamily="34" charset="-122"/>
              </a:rPr>
              <a:t>[j]=p;</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else{     </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寻找列表中的插入位置</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q=M-&gt;</a:t>
            </a:r>
            <a:r>
              <a:rPr lang="en-US" altLang="zh-CN" dirty="0" err="1">
                <a:latin typeface="微软雅黑" panose="020B0503020204020204" pitchFamily="34" charset="-122"/>
                <a:ea typeface="微软雅黑" panose="020B0503020204020204" pitchFamily="34" charset="-122"/>
              </a:rPr>
              <a:t>col_head</a:t>
            </a:r>
            <a:r>
              <a:rPr lang="en-US" altLang="zh-CN" dirty="0">
                <a:latin typeface="微软雅黑" panose="020B0503020204020204" pitchFamily="34" charset="-122"/>
                <a:ea typeface="微软雅黑" panose="020B0503020204020204" pitchFamily="34" charset="-122"/>
              </a:rPr>
              <a:t>[j];</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while(q-&gt;down!=NULL &amp;&amp;q-&gt;down-&gt;row&lt;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q=q-&gt;down;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p-&gt;down=q-&gt;down; q-&gt;down=p;   </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完成插入</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a:t>
            </a:r>
            <a:r>
              <a:rPr lang="zh-CN" altLang="en-US" dirty="0">
                <a:latin typeface="微软雅黑" panose="020B0503020204020204" pitchFamily="34" charset="-122"/>
                <a:ea typeface="微软雅黑" panose="020B0503020204020204" pitchFamily="34" charset="-122"/>
              </a:rPr>
              <a:t>循环</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8" end="1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9" end="1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20" end="2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p:cNvSpPr txBox="1"/>
              <p:nvPr/>
            </p:nvSpPr>
            <p:spPr>
              <a:xfrm>
                <a:off x="828762" y="905564"/>
                <a:ext cx="7695200" cy="2959977"/>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十字链表创建的算法分析：</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时间复杂度是  </a:t>
                </a:r>
                <a14:m>
                  <m:oMath xmlns:m="http://schemas.openxmlformats.org/officeDocument/2006/math">
                    <m:r>
                      <m:rPr>
                        <m:sty m:val="p"/>
                      </m:rPr>
                      <a:rPr lang="en-US" altLang="zh-CN" sz="3200" i="0" smtClean="0">
                        <a:latin typeface="Cambria Math" panose="02040503050406030204" pitchFamily="18" charset="0"/>
                        <a:ea typeface="微软雅黑" panose="020B0503020204020204" pitchFamily="34" charset="-122"/>
                      </a:rPr>
                      <m:t>O</m:t>
                    </m:r>
                    <m:d>
                      <m:dPr>
                        <m:ctrlPr>
                          <a:rPr lang="en-US" altLang="zh-CN" sz="3200" b="0" i="1" smtClean="0">
                            <a:latin typeface="Cambria Math" panose="02040503050406030204" pitchFamily="18" charset="0"/>
                            <a:ea typeface="微软雅黑" panose="020B0503020204020204" pitchFamily="34" charset="-122"/>
                          </a:rPr>
                        </m:ctrlPr>
                      </m:dPr>
                      <m:e>
                        <m:r>
                          <m:rPr>
                            <m:sty m:val="p"/>
                          </m:rPr>
                          <a:rPr lang="en-US" altLang="zh-CN" sz="3200" b="0" i="0" smtClean="0">
                            <a:latin typeface="Cambria Math" panose="02040503050406030204" pitchFamily="18" charset="0"/>
                            <a:ea typeface="微软雅黑" panose="020B0503020204020204" pitchFamily="34" charset="-122"/>
                          </a:rPr>
                          <m:t>t</m:t>
                        </m:r>
                        <m:r>
                          <a:rPr lang="en-US" altLang="zh-CN" sz="3200" b="0" i="0" smtClean="0">
                            <a:latin typeface="Cambria Math" panose="02040503050406030204" pitchFamily="18" charset="0"/>
                            <a:ea typeface="Cambria Math" panose="02040503050406030204" pitchFamily="18" charset="0"/>
                          </a:rPr>
                          <m:t>×</m:t>
                        </m:r>
                        <m:r>
                          <m:rPr>
                            <m:sty m:val="p"/>
                          </m:rPr>
                          <a:rPr lang="en-US" altLang="zh-CN" sz="3200" b="0" i="0" smtClean="0">
                            <a:latin typeface="Cambria Math" panose="02040503050406030204" pitchFamily="18" charset="0"/>
                            <a:ea typeface="Cambria Math" panose="02040503050406030204" pitchFamily="18" charset="0"/>
                          </a:rPr>
                          <m:t>s</m:t>
                        </m:r>
                      </m:e>
                    </m:d>
                  </m:oMath>
                </a14:m>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，其中</a:t>
                </a:r>
                <a:r>
                  <a:rPr lang="en-US" altLang="zh-CN" sz="3200" dirty="0">
                    <a:latin typeface="微软雅黑" panose="020B0503020204020204" pitchFamily="34" charset="-122"/>
                    <a:ea typeface="微软雅黑" panose="020B0503020204020204" pitchFamily="34" charset="-122"/>
                  </a:rPr>
                  <a:t>t</a:t>
                </a:r>
                <a:r>
                  <a:rPr lang="zh-CN" altLang="en-US" sz="3200" dirty="0">
                    <a:latin typeface="微软雅黑" panose="020B0503020204020204" pitchFamily="34" charset="-122"/>
                    <a:ea typeface="微软雅黑" panose="020B0503020204020204" pitchFamily="34" charset="-122"/>
                  </a:rPr>
                  <a:t>为稀疏矩阵中非零元素的个数，</a:t>
                </a:r>
                <a14:m>
                  <m:oMath xmlns:m="http://schemas.openxmlformats.org/officeDocument/2006/math">
                    <m:r>
                      <m:rPr>
                        <m:sty m:val="p"/>
                      </m:rPr>
                      <a:rPr lang="en-US" altLang="zh-CN" sz="3200" b="0" i="0" smtClean="0">
                        <a:latin typeface="Cambria Math" panose="02040503050406030204" pitchFamily="18" charset="0"/>
                        <a:ea typeface="微软雅黑" panose="020B0503020204020204" pitchFamily="34" charset="-122"/>
                      </a:rPr>
                      <m:t>s</m:t>
                    </m:r>
                    <m:r>
                      <a:rPr lang="en-US" altLang="zh-CN" sz="3200" b="0" i="0" smtClean="0">
                        <a:latin typeface="Cambria Math" panose="02040503050406030204" pitchFamily="18" charset="0"/>
                        <a:ea typeface="微软雅黑" panose="020B0503020204020204" pitchFamily="34" charset="-122"/>
                      </a:rPr>
                      <m:t>=</m:t>
                    </m:r>
                    <m:r>
                      <m:rPr>
                        <m:sty m:val="p"/>
                      </m:rPr>
                      <a:rPr lang="en-US" altLang="zh-CN" sz="3200" b="0" i="0" smtClean="0">
                        <a:latin typeface="Cambria Math" panose="02040503050406030204" pitchFamily="18" charset="0"/>
                        <a:ea typeface="微软雅黑" panose="020B0503020204020204" pitchFamily="34" charset="-122"/>
                      </a:rPr>
                      <m:t>max</m:t>
                    </m:r>
                    <m:r>
                      <a:rPr lang="en-US" altLang="zh-CN" sz="3200" b="0" i="0" smtClean="0">
                        <a:latin typeface="Cambria Math" panose="02040503050406030204" pitchFamily="18" charset="0"/>
                        <a:ea typeface="微软雅黑" panose="020B0503020204020204" pitchFamily="34" charset="-122"/>
                      </a:rPr>
                      <m:t>⁡(</m:t>
                    </m:r>
                    <m:r>
                      <m:rPr>
                        <m:sty m:val="p"/>
                      </m:rPr>
                      <a:rPr lang="en-US" altLang="zh-CN" sz="3200" b="0" i="0" smtClean="0">
                        <a:latin typeface="Cambria Math" panose="02040503050406030204" pitchFamily="18" charset="0"/>
                        <a:ea typeface="微软雅黑" panose="020B0503020204020204" pitchFamily="34" charset="-122"/>
                      </a:rPr>
                      <m:t>m</m:t>
                    </m:r>
                    <m:r>
                      <a:rPr lang="en-US" altLang="zh-CN" sz="3200" b="0" i="0" smtClean="0">
                        <a:latin typeface="Cambria Math" panose="02040503050406030204" pitchFamily="18" charset="0"/>
                        <a:ea typeface="微软雅黑" panose="020B0503020204020204" pitchFamily="34" charset="-122"/>
                      </a:rPr>
                      <m:t>,</m:t>
                    </m:r>
                    <m:r>
                      <m:rPr>
                        <m:sty m:val="p"/>
                      </m:rPr>
                      <a:rPr lang="en-US" altLang="zh-CN" sz="3200" b="0" i="0" smtClean="0">
                        <a:latin typeface="Cambria Math" panose="02040503050406030204" pitchFamily="18" charset="0"/>
                        <a:ea typeface="微软雅黑" panose="020B0503020204020204" pitchFamily="34" charset="-122"/>
                      </a:rPr>
                      <m:t>n</m:t>
                    </m:r>
                    <m:r>
                      <a:rPr lang="en-US" altLang="zh-CN" sz="3200" b="0" i="0" smtClean="0">
                        <a:latin typeface="Cambria Math" panose="02040503050406030204" pitchFamily="18" charset="0"/>
                        <a:ea typeface="微软雅黑" panose="020B0503020204020204" pitchFamily="34" charset="-122"/>
                      </a:rPr>
                      <m:t>)</m:t>
                    </m:r>
                  </m:oMath>
                </a14:m>
                <a:endParaRPr lang="en-US" altLang="zh-CN" sz="3200" dirty="0">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828762" y="905564"/>
                <a:ext cx="7695200" cy="2959977"/>
              </a:xfrm>
              <a:prstGeom prst="rect">
                <a:avLst/>
              </a:prstGeom>
              <a:blipFill rotWithShape="1">
                <a:blip r:embed="rId1"/>
                <a:stretch>
                  <a:fillRect l="-1" t="-2" r="5" b="-398"/>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rot="10800000"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rPr>
              <a:t>      第三章  数组和广义表</a:t>
            </a:r>
            <a:endParaRPr lang="zh-CN" altLang="en-US" sz="4000" b="1" dirty="0">
              <a:solidFill>
                <a:schemeClr val="bg1"/>
              </a:solidFill>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0" name="矩形 5"/>
          <p:cNvSpPr/>
          <p:nvPr/>
        </p:nvSpPr>
        <p:spPr>
          <a:xfrm>
            <a:off x="825717" y="1238954"/>
            <a:ext cx="6408063" cy="4600234"/>
          </a:xfrm>
          <a:prstGeom prst="rect">
            <a:avLst/>
          </a:prstGeom>
          <a:noFill/>
          <a:ln w="9525">
            <a:noFill/>
          </a:ln>
        </p:spPr>
        <p:txBody>
          <a:bodyPr wrap="square" anchor="t">
            <a:spAutoFit/>
          </a:bodyPr>
          <a:lstStyle/>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5.1</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 数组的定义和运算</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5.2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数组的顺序存储和实现</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5.3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特殊矩阵和压缩矩阵</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5.4 </a:t>
            </a:r>
            <a:r>
              <a:rPr lang="zh-CN" altLang="en-US"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广义表</a:t>
            </a:r>
            <a:endParaRPr lang="en-US" altLang="zh-CN"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5.5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总结与提高</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5.4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广义表</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280235" y="1557093"/>
            <a:ext cx="4875053" cy="3539430"/>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5</a:t>
            </a:r>
            <a:r>
              <a:rPr lang="en-US" altLang="zh-CN" sz="3200" dirty="0">
                <a:latin typeface="微软雅黑" panose="020B0503020204020204" pitchFamily="34" charset="-122"/>
                <a:ea typeface="微软雅黑" panose="020B0503020204020204" pitchFamily="34" charset="-122"/>
              </a:rPr>
              <a:t>.4.1 </a:t>
            </a:r>
            <a:r>
              <a:rPr lang="zh-CN" altLang="en-US" sz="3200" dirty="0">
                <a:latin typeface="微软雅黑" panose="020B0503020204020204" pitchFamily="34" charset="-122"/>
                <a:ea typeface="微软雅黑" panose="020B0503020204020204" pitchFamily="34" charset="-122"/>
              </a:rPr>
              <a:t>广义表的概念</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5.4.2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广义表的存储结构</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5.4.3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广义表的操作实现</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5.4.1  </a:t>
            </a:r>
            <a:r>
              <a:rPr lang="zh-CN" altLang="en-US" sz="3200" dirty="0">
                <a:solidFill>
                  <a:schemeClr val="bg1"/>
                </a:solidFill>
                <a:latin typeface="微软雅黑" panose="020B0503020204020204" pitchFamily="34" charset="-122"/>
                <a:ea typeface="微软雅黑" panose="020B0503020204020204" pitchFamily="34" charset="-122"/>
              </a:rPr>
              <a:t>广义表的概念</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382042" y="1046208"/>
                <a:ext cx="8423755" cy="5013039"/>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广义表也是线性表的一种推广。广义表也是</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个数据元素</a:t>
                </a:r>
                <a14:m>
                  <m:oMath xmlns:m="http://schemas.openxmlformats.org/officeDocument/2006/math">
                    <m:r>
                      <a:rPr lang="zh-CN" altLang="en-US" sz="2400" i="0" dirty="0">
                        <a:latin typeface="Cambria Math" panose="02040503050406030204" pitchFamily="18" charset="0"/>
                        <a:ea typeface="微软雅黑" panose="020B0503020204020204" pitchFamily="34" charset="-122"/>
                      </a:rPr>
                      <m:t>（</m:t>
                    </m:r>
                    <m:sSub>
                      <m:sSubPr>
                        <m:ctrlPr>
                          <a:rPr lang="en-US" altLang="zh-CN" sz="2400" i="1" smtClean="0">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a:rPr lang="en-US" altLang="zh-CN" sz="2400" b="0" i="0" smtClean="0">
                            <a:latin typeface="Cambria Math" panose="02040503050406030204" pitchFamily="18" charset="0"/>
                            <a:ea typeface="微软雅黑" panose="020B0503020204020204" pitchFamily="34" charset="-122"/>
                          </a:rPr>
                          <m:t>1</m:t>
                        </m:r>
                      </m:sub>
                    </m:sSub>
                    <m:r>
                      <a:rPr lang="en-US" altLang="zh-CN" sz="2400" b="0" i="0"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m:rPr>
                            <m:sty m:val="p"/>
                          </m:rPr>
                          <a:rPr lang="en-US" altLang="zh-CN" sz="2400" b="0" i="0" smtClean="0">
                            <a:latin typeface="Cambria Math" panose="02040503050406030204" pitchFamily="18" charset="0"/>
                            <a:ea typeface="微软雅黑" panose="020B0503020204020204" pitchFamily="34" charset="-122"/>
                          </a:rPr>
                          <m:t>d</m:t>
                        </m:r>
                      </m:e>
                      <m:sub>
                        <m:r>
                          <a:rPr lang="en-US" altLang="zh-CN" sz="2400" b="0" i="0" smtClean="0">
                            <a:latin typeface="Cambria Math" panose="02040503050406030204" pitchFamily="18" charset="0"/>
                            <a:ea typeface="微软雅黑" panose="020B0503020204020204" pitchFamily="34" charset="-122"/>
                          </a:rPr>
                          <m:t>2</m:t>
                        </m:r>
                      </m:sub>
                    </m:sSub>
                    <m:r>
                      <a:rPr lang="en-US" altLang="zh-CN" sz="2400" b="0" i="0"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m:rPr>
                            <m:sty m:val="p"/>
                          </m:rPr>
                          <a:rPr lang="en-US" altLang="zh-CN" sz="2400" b="0" i="0" smtClean="0">
                            <a:latin typeface="Cambria Math" panose="02040503050406030204" pitchFamily="18" charset="0"/>
                            <a:ea typeface="微软雅黑" panose="020B0503020204020204" pitchFamily="34" charset="-122"/>
                          </a:rPr>
                          <m:t>d</m:t>
                        </m:r>
                      </m:e>
                      <m:sub>
                        <m:r>
                          <a:rPr lang="en-US" altLang="zh-CN" sz="2400" b="0" i="0" smtClean="0">
                            <a:latin typeface="Cambria Math" panose="02040503050406030204" pitchFamily="18" charset="0"/>
                            <a:ea typeface="微软雅黑" panose="020B0503020204020204" pitchFamily="34" charset="-122"/>
                          </a:rPr>
                          <m:t>3</m:t>
                        </m:r>
                      </m:sub>
                    </m:sSub>
                    <m:r>
                      <a:rPr lang="en-US" altLang="zh-CN" sz="2400" b="0" i="0" smtClean="0">
                        <a:latin typeface="Cambria Math" panose="02040503050406030204" pitchFamily="18" charset="0"/>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m:rPr>
                            <m:sty m:val="p"/>
                          </m:rPr>
                          <a:rPr lang="en-US" altLang="zh-CN" sz="2400" b="0" i="0" smtClean="0">
                            <a:latin typeface="Cambria Math" panose="02040503050406030204" pitchFamily="18" charset="0"/>
                            <a:ea typeface="微软雅黑" panose="020B0503020204020204" pitchFamily="34" charset="-122"/>
                          </a:rPr>
                          <m:t>d</m:t>
                        </m:r>
                      </m:e>
                      <m:sub>
                        <m:r>
                          <m:rPr>
                            <m:sty m:val="p"/>
                          </m:rPr>
                          <a:rPr lang="en-US" altLang="zh-CN" sz="2400" b="0" i="0" smtClean="0">
                            <a:latin typeface="Cambria Math" panose="02040503050406030204" pitchFamily="18" charset="0"/>
                            <a:ea typeface="微软雅黑" panose="020B0503020204020204" pitchFamily="34" charset="-122"/>
                          </a:rPr>
                          <m:t>n</m:t>
                        </m:r>
                      </m:sub>
                    </m:sSub>
                    <m:r>
                      <a:rPr lang="en-US" altLang="zh-CN" sz="2400" b="0" i="0" smtClean="0">
                        <a:latin typeface="Cambria Math" panose="02040503050406030204" pitchFamily="18" charset="0"/>
                        <a:ea typeface="微软雅黑" panose="020B0503020204020204" pitchFamily="34" charset="-122"/>
                      </a:rPr>
                      <m:t>)</m:t>
                    </m:r>
                    <m:r>
                      <a:rPr lang="zh-CN" altLang="en-US" sz="2400" i="0">
                        <a:latin typeface="Cambria Math" panose="02040503050406030204" pitchFamily="18" charset="0"/>
                        <a:ea typeface="微软雅黑" panose="020B0503020204020204" pitchFamily="34" charset="-122"/>
                      </a:rPr>
                      <m:t>的</m:t>
                    </m:r>
                  </m:oMath>
                </a14:m>
                <a:r>
                  <a:rPr lang="zh-CN" altLang="en-US" sz="2400" dirty="0">
                    <a:latin typeface="微软雅黑" panose="020B0503020204020204" pitchFamily="34" charset="-122"/>
                    <a:ea typeface="微软雅黑" panose="020B0503020204020204" pitchFamily="34" charset="-122"/>
                  </a:rPr>
                  <a:t>有限序列。但不同的是，广义表中的</a:t>
                </a:r>
                <a14:m>
                  <m:oMath xmlns:m="http://schemas.openxmlformats.org/officeDocument/2006/math">
                    <m:sSub>
                      <m:sSubPr>
                        <m:ctrlPr>
                          <a:rPr lang="en-US" altLang="zh-CN" sz="2400" i="1" smtClean="0">
                            <a:solidFill>
                              <a:srgbClr val="FF0000"/>
                            </a:solidFill>
                            <a:latin typeface="Cambria Math" panose="02040503050406030204" pitchFamily="18" charset="0"/>
                            <a:ea typeface="微软雅黑" panose="020B0503020204020204" pitchFamily="34" charset="-122"/>
                          </a:rPr>
                        </m:ctrlPr>
                      </m:sSubPr>
                      <m:e>
                        <m:r>
                          <m:rPr>
                            <m:sty m:val="p"/>
                          </m:rPr>
                          <a:rPr lang="en-US" altLang="zh-CN" sz="2400" i="0">
                            <a:solidFill>
                              <a:srgbClr val="FF0000"/>
                            </a:solidFill>
                            <a:latin typeface="Cambria Math" panose="02040503050406030204" pitchFamily="18" charset="0"/>
                            <a:ea typeface="微软雅黑" panose="020B0503020204020204" pitchFamily="34" charset="-122"/>
                          </a:rPr>
                          <m:t>d</m:t>
                        </m:r>
                      </m:e>
                      <m:sub>
                        <m:r>
                          <m:rPr>
                            <m:sty m:val="p"/>
                          </m:rPr>
                          <a:rPr lang="en-US" altLang="zh-CN" sz="2400" i="0" smtClean="0">
                            <a:solidFill>
                              <a:srgbClr val="FF0000"/>
                            </a:solidFill>
                            <a:latin typeface="Cambria Math" panose="02040503050406030204" pitchFamily="18" charset="0"/>
                            <a:ea typeface="微软雅黑" panose="020B0503020204020204" pitchFamily="34" charset="-122"/>
                          </a:rPr>
                          <m:t>i</m:t>
                        </m:r>
                      </m:sub>
                    </m:sSub>
                    <m:r>
                      <a:rPr lang="zh-CN" altLang="en-US" sz="2400" i="0" smtClean="0">
                        <a:latin typeface="Cambria Math" panose="02040503050406030204" pitchFamily="18" charset="0"/>
                        <a:ea typeface="微软雅黑" panose="020B0503020204020204" pitchFamily="34" charset="-122"/>
                      </a:rPr>
                      <m:t>既</m:t>
                    </m:r>
                  </m:oMath>
                </a14:m>
                <a:r>
                  <a:rPr lang="zh-CN" altLang="en-US" sz="2400" dirty="0">
                    <a:latin typeface="微软雅黑" panose="020B0503020204020204" pitchFamily="34" charset="-122"/>
                    <a:ea typeface="微软雅黑" panose="020B0503020204020204" pitchFamily="34" charset="-122"/>
                  </a:rPr>
                  <a:t>可以是单个元素，还可以是一个广义表，通常记作：</a:t>
                </a:r>
                <a:r>
                  <a:rPr lang="en-US" altLang="zh-CN" sz="2400" dirty="0">
                    <a:solidFill>
                      <a:srgbClr val="FF0000"/>
                    </a:solidFill>
                    <a:latin typeface="微软雅黑" panose="020B0503020204020204" pitchFamily="34" charset="-122"/>
                    <a:ea typeface="微软雅黑" panose="020B0503020204020204" pitchFamily="34" charset="-122"/>
                  </a:rPr>
                  <a:t>GL</a:t>
                </a:r>
                <a:r>
                  <a:rPr lang="en-US" altLang="zh-CN" sz="2400" dirty="0">
                    <a:latin typeface="微软雅黑" panose="020B0503020204020204" pitchFamily="34" charset="-122"/>
                    <a:ea typeface="微软雅黑" panose="020B0503020204020204" pitchFamily="34" charset="-122"/>
                  </a:rPr>
                  <a:t>=</a:t>
                </a:r>
                <a:r>
                  <a:rPr lang="zh-CN" altLang="en-US" sz="2400" dirty="0">
                    <a:ea typeface="微软雅黑" panose="020B0503020204020204" pitchFamily="34" charset="-122"/>
                  </a:rPr>
                  <a:t> </a:t>
                </a:r>
                <a14:m>
                  <m:oMath xmlns:m="http://schemas.openxmlformats.org/officeDocument/2006/math">
                    <m:r>
                      <a:rPr lang="zh-CN" altLang="en-US" sz="2400" i="0" dirty="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a:rPr lang="en-US" altLang="zh-CN" sz="2400" i="0">
                            <a:latin typeface="Cambria Math" panose="02040503050406030204" pitchFamily="18" charset="0"/>
                            <a:ea typeface="微软雅黑" panose="020B0503020204020204" pitchFamily="34" charset="-122"/>
                          </a:rPr>
                          <m:t>1</m:t>
                        </m:r>
                      </m:sub>
                    </m:sSub>
                    <m:r>
                      <a:rPr lang="en-US" altLang="zh-CN" sz="2400" i="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a:rPr lang="en-US" altLang="zh-CN" sz="2400" i="0">
                            <a:latin typeface="Cambria Math" panose="02040503050406030204" pitchFamily="18" charset="0"/>
                            <a:ea typeface="微软雅黑" panose="020B0503020204020204" pitchFamily="34" charset="-122"/>
                          </a:rPr>
                          <m:t>2</m:t>
                        </m:r>
                      </m:sub>
                    </m:sSub>
                    <m:r>
                      <a:rPr lang="en-US" altLang="zh-CN" sz="2400" i="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a:rPr lang="en-US" altLang="zh-CN" sz="2400" i="0">
                            <a:latin typeface="Cambria Math" panose="02040503050406030204" pitchFamily="18" charset="0"/>
                            <a:ea typeface="微软雅黑" panose="020B0503020204020204" pitchFamily="34" charset="-122"/>
                          </a:rPr>
                          <m:t>3</m:t>
                        </m:r>
                      </m:sub>
                    </m:sSub>
                    <m:r>
                      <a:rPr lang="en-US" altLang="zh-CN" sz="2400" i="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m:rPr>
                            <m:sty m:val="p"/>
                          </m:rPr>
                          <a:rPr lang="en-US" altLang="zh-CN" sz="2400" i="0">
                            <a:latin typeface="Cambria Math" panose="02040503050406030204" pitchFamily="18" charset="0"/>
                            <a:ea typeface="微软雅黑" panose="020B0503020204020204" pitchFamily="34" charset="-122"/>
                          </a:rPr>
                          <m:t>n</m:t>
                        </m:r>
                      </m:sub>
                    </m:sSub>
                    <m:r>
                      <a:rPr lang="en-US" altLang="zh-CN" sz="2400" i="0">
                        <a:latin typeface="Cambria Math" panose="02040503050406030204" pitchFamily="18"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GL</a:t>
                </a:r>
                <a:r>
                  <a:rPr lang="zh-CN" altLang="en-US" sz="2400" dirty="0">
                    <a:latin typeface="微软雅黑" panose="020B0503020204020204" pitchFamily="34" charset="-122"/>
                    <a:ea typeface="微软雅黑" panose="020B0503020204020204" pitchFamily="34" charset="-122"/>
                  </a:rPr>
                  <a:t>是广义表的名字，通常用大写字母表示，</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是广义表的长度。若</a:t>
                </a: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m:rPr>
                            <m:sty m:val="p"/>
                          </m:rPr>
                          <a:rPr lang="en-US" altLang="zh-CN" sz="2400" i="0" smtClean="0">
                            <a:latin typeface="Cambria Math" panose="02040503050406030204" pitchFamily="18" charset="0"/>
                            <a:ea typeface="微软雅黑" panose="020B0503020204020204" pitchFamily="34" charset="-122"/>
                          </a:rPr>
                          <m:t>i</m:t>
                        </m:r>
                      </m:sub>
                    </m:sSub>
                  </m:oMath>
                </a14:m>
                <a:r>
                  <a:rPr lang="zh-CN" altLang="en-US" sz="2400" dirty="0">
                    <a:latin typeface="微软雅黑" panose="020B0503020204020204" pitchFamily="34" charset="-122"/>
                    <a:ea typeface="微软雅黑" panose="020B0503020204020204" pitchFamily="34" charset="-122"/>
                  </a:rPr>
                  <a:t>是一个广义表，则称</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m:rPr>
                            <m:sty m:val="p"/>
                          </m:rPr>
                          <a:rPr lang="en-US" altLang="zh-CN" sz="2400" i="0">
                            <a:latin typeface="Cambria Math" panose="02040503050406030204" pitchFamily="18" charset="0"/>
                            <a:ea typeface="微软雅黑" panose="020B0503020204020204" pitchFamily="34" charset="-122"/>
                          </a:rPr>
                          <m:t>i</m:t>
                        </m:r>
                      </m:sub>
                    </m:sSub>
                  </m:oMath>
                </a14:m>
                <a:r>
                  <a:rPr lang="zh-CN" altLang="en-US" sz="2400" dirty="0">
                    <a:latin typeface="微软雅黑" panose="020B0503020204020204" pitchFamily="34" charset="-122"/>
                    <a:ea typeface="微软雅黑" panose="020B0503020204020204" pitchFamily="34" charset="-122"/>
                  </a:rPr>
                  <a:t>是广义表</a:t>
                </a:r>
                <a:r>
                  <a:rPr lang="en-US" altLang="zh-CN" sz="2400" dirty="0">
                    <a:latin typeface="微软雅黑" panose="020B0503020204020204" pitchFamily="34" charset="-122"/>
                    <a:ea typeface="微软雅黑" panose="020B0503020204020204" pitchFamily="34" charset="-122"/>
                  </a:rPr>
                  <a:t>GL</a:t>
                </a:r>
                <a:r>
                  <a:rPr lang="zh-CN" altLang="en-US" sz="2400" dirty="0">
                    <a:latin typeface="微软雅黑" panose="020B0503020204020204" pitchFamily="34" charset="-122"/>
                    <a:ea typeface="微软雅黑" panose="020B0503020204020204" pitchFamily="34" charset="-122"/>
                  </a:rPr>
                  <a:t>的子表。</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GL</a:t>
                </a:r>
                <a:r>
                  <a:rPr lang="zh-CN" altLang="en-US" sz="2400" dirty="0">
                    <a:latin typeface="微软雅黑" panose="020B0503020204020204" pitchFamily="34" charset="-122"/>
                    <a:ea typeface="微软雅黑" panose="020B0503020204020204" pitchFamily="34" charset="-122"/>
                  </a:rPr>
                  <a:t>中，</a:t>
                </a:r>
                <a:r>
                  <a:rPr lang="en-US" altLang="zh-CN" sz="2400" dirty="0">
                    <a:ea typeface="微软雅黑" panose="020B0503020204020204" pitchFamily="34" charset="-122"/>
                  </a:rPr>
                  <a:t> </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a:rPr lang="en-US" altLang="zh-CN" sz="2400" b="0" i="0" smtClean="0">
                            <a:latin typeface="Cambria Math" panose="02040503050406030204" pitchFamily="18" charset="0"/>
                            <a:ea typeface="微软雅黑" panose="020B0503020204020204" pitchFamily="34" charset="-122"/>
                          </a:rPr>
                          <m:t>1</m:t>
                        </m:r>
                      </m:sub>
                    </m:sSub>
                  </m:oMath>
                </a14:m>
                <a:r>
                  <a:rPr lang="zh-CN" altLang="en-US"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GL</a:t>
                </a:r>
                <a:r>
                  <a:rPr lang="zh-CN" altLang="en-US" sz="2400" dirty="0">
                    <a:latin typeface="微软雅黑" panose="020B0503020204020204" pitchFamily="34" charset="-122"/>
                    <a:ea typeface="微软雅黑" panose="020B0503020204020204" pitchFamily="34" charset="-122"/>
                  </a:rPr>
                  <a:t>的表头，其余部分组成的表</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zh-CN" altLang="en-US" sz="2400" i="0" smtClean="0">
                            <a:latin typeface="Cambria Math" panose="02040503050406030204" pitchFamily="18" charset="0"/>
                            <a:ea typeface="微软雅黑" panose="020B0503020204020204" pitchFamily="34" charset="-122"/>
                          </a:rPr>
                          <m:t>（</m:t>
                        </m:r>
                        <m:r>
                          <m:rPr>
                            <m:sty m:val="p"/>
                          </m:rPr>
                          <a:rPr lang="en-US" altLang="zh-CN" sz="2400" i="0">
                            <a:latin typeface="Cambria Math" panose="02040503050406030204" pitchFamily="18" charset="0"/>
                            <a:ea typeface="微软雅黑" panose="020B0503020204020204" pitchFamily="34" charset="-122"/>
                          </a:rPr>
                          <m:t>d</m:t>
                        </m:r>
                      </m:e>
                      <m:sub>
                        <m:r>
                          <a:rPr lang="en-US" altLang="zh-CN" sz="2400" i="0">
                            <a:latin typeface="Cambria Math" panose="02040503050406030204" pitchFamily="18" charset="0"/>
                            <a:ea typeface="微软雅黑" panose="020B0503020204020204" pitchFamily="34" charset="-122"/>
                          </a:rPr>
                          <m:t>2</m:t>
                        </m:r>
                      </m:sub>
                    </m:sSub>
                    <m:r>
                      <a:rPr lang="en-US" altLang="zh-CN" sz="2400" i="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a:rPr lang="en-US" altLang="zh-CN" sz="2400" i="0">
                            <a:latin typeface="Cambria Math" panose="02040503050406030204" pitchFamily="18" charset="0"/>
                            <a:ea typeface="微软雅黑" panose="020B0503020204020204" pitchFamily="34" charset="-122"/>
                          </a:rPr>
                          <m:t>3</m:t>
                        </m:r>
                      </m:sub>
                    </m:sSub>
                    <m:r>
                      <a:rPr lang="en-US" altLang="zh-CN" sz="2400" i="0">
                        <a:latin typeface="Cambria Math" panose="02040503050406030204" pitchFamily="18" charset="0"/>
                        <a:ea typeface="微软雅黑" panose="020B0503020204020204" pitchFamily="34" charset="-122"/>
                      </a:rPr>
                      <m:t>,…,</m:t>
                    </m:r>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d</m:t>
                        </m:r>
                      </m:e>
                      <m:sub>
                        <m:r>
                          <m:rPr>
                            <m:sty m:val="p"/>
                          </m:rPr>
                          <a:rPr lang="en-US" altLang="zh-CN" sz="2400" i="0">
                            <a:latin typeface="Cambria Math" panose="02040503050406030204" pitchFamily="18" charset="0"/>
                            <a:ea typeface="微软雅黑" panose="020B0503020204020204" pitchFamily="34" charset="-122"/>
                          </a:rPr>
                          <m:t>n</m:t>
                        </m:r>
                      </m:sub>
                    </m:sSub>
                    <m:r>
                      <a:rPr lang="en-US" altLang="zh-CN" sz="2400" i="0">
                        <a:latin typeface="Cambria Math" panose="02040503050406030204" pitchFamily="18"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称为</a:t>
                </a:r>
                <a:r>
                  <a:rPr lang="en-US" altLang="zh-CN" sz="2400" dirty="0">
                    <a:latin typeface="微软雅黑" panose="020B0503020204020204" pitchFamily="34" charset="-122"/>
                    <a:ea typeface="微软雅黑" panose="020B0503020204020204" pitchFamily="34" charset="-122"/>
                  </a:rPr>
                  <a:t>GL</a:t>
                </a:r>
                <a:r>
                  <a:rPr lang="zh-CN" altLang="en-US" sz="2400" dirty="0">
                    <a:latin typeface="微软雅黑" panose="020B0503020204020204" pitchFamily="34" charset="-122"/>
                    <a:ea typeface="微软雅黑" panose="020B0503020204020204" pitchFamily="34" charset="-122"/>
                  </a:rPr>
                  <a:t>的表尾，由此可见，广义表的定义是递归定义的。</a:t>
                </a:r>
                <a:endParaRPr lang="en-US" altLang="zh-CN" sz="2400" dirty="0">
                  <a:latin typeface="微软雅黑" panose="020B0503020204020204" pitchFamily="34" charset="-122"/>
                  <a:ea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82042" y="1046208"/>
                <a:ext cx="8423755" cy="5013039"/>
              </a:xfrm>
              <a:prstGeom prst="rect">
                <a:avLst/>
              </a:prstGeom>
              <a:blipFill rotWithShape="1">
                <a:blip r:embed="rId2"/>
                <a:stretch>
                  <a:fillRect l="-5" t="-7" r="3" b="-1148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5.4.1  </a:t>
            </a:r>
            <a:r>
              <a:rPr lang="zh-CN" altLang="en-US" sz="3200" dirty="0">
                <a:solidFill>
                  <a:schemeClr val="bg1"/>
                </a:solidFill>
                <a:latin typeface="微软雅黑" panose="020B0503020204020204" pitchFamily="34" charset="-122"/>
                <a:ea typeface="微软雅黑" panose="020B0503020204020204" pitchFamily="34" charset="-122"/>
              </a:rPr>
              <a:t>广义表的概念</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407094" y="886315"/>
            <a:ext cx="8423755" cy="563118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例如：</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 空表，其长度为零</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 (</a:t>
            </a:r>
            <a:r>
              <a:rPr lang="en-US" altLang="zh-CN" sz="2400" dirty="0" err="1">
                <a:latin typeface="微软雅黑" panose="020B0503020204020204" pitchFamily="34" charset="-122"/>
                <a:ea typeface="微软雅黑" panose="020B0503020204020204" pitchFamily="34" charset="-122"/>
              </a:rPr>
              <a:t>b,c</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）表长度为</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的广义表，其中第一个元素是单个数据 </a:t>
            </a: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第二个元素是一个子表（</a:t>
            </a:r>
            <a:r>
              <a:rPr lang="en-US" altLang="zh-CN" sz="2400" dirty="0" err="1">
                <a:latin typeface="微软雅黑" panose="020B0503020204020204" pitchFamily="34" charset="-122"/>
                <a:ea typeface="微软雅黑" panose="020B0503020204020204" pitchFamily="34" charset="-122"/>
                <a:sym typeface="+mn-ea"/>
              </a:rPr>
              <a:t>b,c</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）长度为 </a:t>
            </a: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的广义表，前两个元素为表</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，第三个元素为空表 </a:t>
            </a:r>
            <a:r>
              <a:rPr lang="en-US" altLang="zh-CN" sz="2400" dirty="0">
                <a:latin typeface="微软雅黑" panose="020B0503020204020204" pitchFamily="34" charset="-122"/>
                <a:ea typeface="微软雅黑" panose="020B0503020204020204" pitchFamily="34" charset="-122"/>
              </a:rPr>
              <a:t>D</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）长度为</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递归定义的广义表，</a:t>
            </a: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相当于无穷表，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latin typeface="微软雅黑" panose="020B0503020204020204" pitchFamily="34" charset="-122"/>
                <a:ea typeface="微软雅黑" panose="020B0503020204020204" pitchFamily="34" charset="-122"/>
              </a:rPr>
              <a:t>head(A)=a</a:t>
            </a:r>
            <a:r>
              <a:rPr lang="zh-CN" altLang="en-US" sz="2400" dirty="0">
                <a:latin typeface="微软雅黑" panose="020B0503020204020204" pitchFamily="34" charset="-122"/>
                <a:ea typeface="微软雅黑" panose="020B0503020204020204" pitchFamily="34" charset="-122"/>
              </a:rPr>
              <a:t>，表</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的表头是 </a:t>
            </a:r>
            <a:r>
              <a:rPr lang="en-US" altLang="zh-CN" sz="2400" dirty="0">
                <a:latin typeface="微软雅黑" panose="020B0503020204020204" pitchFamily="34" charset="-122"/>
                <a:ea typeface="微软雅黑" panose="020B0503020204020204" pitchFamily="34" charset="-122"/>
              </a:rPr>
              <a:t>a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tail(A)=(</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sym typeface="+mn-ea"/>
              </a:rPr>
              <a:t>b,c</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表</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的表尾是（（</a:t>
            </a:r>
            <a:r>
              <a:rPr lang="en-US" altLang="zh-CN" sz="2400" dirty="0" err="1">
                <a:latin typeface="微软雅黑" panose="020B0503020204020204" pitchFamily="34" charset="-122"/>
                <a:ea typeface="微软雅黑" panose="020B0503020204020204" pitchFamily="34" charset="-122"/>
                <a:sym typeface="+mn-ea"/>
              </a:rPr>
              <a:t>b,c</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，广义表的表尾一定是一个表。</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5.4.1  </a:t>
            </a:r>
            <a:r>
              <a:rPr lang="zh-CN" altLang="en-US" sz="3200" dirty="0">
                <a:solidFill>
                  <a:schemeClr val="bg1"/>
                </a:solidFill>
                <a:latin typeface="微软雅黑" panose="020B0503020204020204" pitchFamily="34" charset="-122"/>
                <a:ea typeface="微软雅黑" panose="020B0503020204020204" pitchFamily="34" charset="-122"/>
              </a:rPr>
              <a:t>广义表的概念</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407094" y="886315"/>
            <a:ext cx="8426244" cy="4089709"/>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从上面的例子可以看出：</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）广义表的元素可以是子表，而子表还可以是子表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由此，广义表是一个多层的结构。</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）广义表可以被其他广义表共享，如广义表</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就共享广义表</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，在表</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中不必列出表</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的内容，只要通过子表的名称就可以引用该表。</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）广义表具有递归性，如广义表</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5.4.1  </a:t>
            </a:r>
            <a:r>
              <a:rPr lang="zh-CN" altLang="en-US" sz="3200" dirty="0">
                <a:solidFill>
                  <a:schemeClr val="bg1"/>
                </a:solidFill>
                <a:latin typeface="微软雅黑" panose="020B0503020204020204" pitchFamily="34" charset="-122"/>
                <a:ea typeface="微软雅黑" panose="020B0503020204020204" pitchFamily="34" charset="-122"/>
              </a:rPr>
              <a:t>广义表的存储结构</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370351" y="1046208"/>
            <a:ext cx="8403297" cy="5186869"/>
          </a:xfrm>
          <a:prstGeom prst="rect">
            <a:avLst/>
          </a:prstGeom>
          <a:noFill/>
        </p:spPr>
        <p:txBody>
          <a:bodyPr wrap="square" rtlCol="0">
            <a:spAutoFit/>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1. </a:t>
            </a:r>
            <a:r>
              <a:rPr lang="zh-CN" altLang="en-US" sz="2800" b="1" dirty="0">
                <a:latin typeface="微软雅黑" panose="020B0503020204020204" pitchFamily="34" charset="-122"/>
                <a:ea typeface="微软雅黑" panose="020B0503020204020204" pitchFamily="34" charset="-122"/>
              </a:rPr>
              <a:t>广义表的头尾链表存储结构 </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广义表中有两类结点，一类是</a:t>
            </a:r>
            <a:r>
              <a:rPr lang="zh-CN" altLang="en-US" sz="2800" dirty="0">
                <a:solidFill>
                  <a:srgbClr val="FF0000"/>
                </a:solidFill>
                <a:latin typeface="微软雅黑" panose="020B0503020204020204" pitchFamily="34" charset="-122"/>
                <a:ea typeface="微软雅黑" panose="020B0503020204020204" pitchFamily="34" charset="-122"/>
              </a:rPr>
              <a:t>单个元素结点</a:t>
            </a:r>
            <a:r>
              <a:rPr lang="zh-CN" altLang="en-US" sz="2800" dirty="0">
                <a:latin typeface="微软雅黑" panose="020B0503020204020204" pitchFamily="34" charset="-122"/>
                <a:ea typeface="微软雅黑" panose="020B0503020204020204" pitchFamily="34" charset="-122"/>
              </a:rPr>
              <a:t>，一类是</a:t>
            </a:r>
            <a:r>
              <a:rPr lang="zh-CN" altLang="en-US" sz="2800" dirty="0">
                <a:solidFill>
                  <a:srgbClr val="FF0000"/>
                </a:solidFill>
                <a:latin typeface="微软雅黑" panose="020B0503020204020204" pitchFamily="34" charset="-122"/>
                <a:ea typeface="微软雅黑" panose="020B0503020204020204" pitchFamily="34" charset="-122"/>
              </a:rPr>
              <a:t>子表结点</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       任何一个非空的广义表都可以将其分解成</a:t>
            </a:r>
            <a:r>
              <a:rPr lang="zh-CN" altLang="en-US" sz="2800" dirty="0">
                <a:solidFill>
                  <a:srgbClr val="FF0000"/>
                </a:solidFill>
                <a:latin typeface="微软雅黑" panose="020B0503020204020204" pitchFamily="34" charset="-122"/>
                <a:ea typeface="微软雅黑" panose="020B0503020204020204" pitchFamily="34" charset="-122"/>
              </a:rPr>
              <a:t>表头</a:t>
            </a:r>
            <a:r>
              <a:rPr lang="zh-CN" altLang="en-US" sz="2800" dirty="0">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表尾</a:t>
            </a:r>
            <a:r>
              <a:rPr lang="zh-CN" altLang="en-US" sz="2800" dirty="0">
                <a:latin typeface="微软雅黑" panose="020B0503020204020204" pitchFamily="34" charset="-122"/>
                <a:ea typeface="微软雅黑" panose="020B0503020204020204" pitchFamily="34" charset="-122"/>
              </a:rPr>
              <a:t>两部分，反之，一对确定的表头和表尾可以唯一地确定一个广义表。由此，一个表结点可由三个域构成：</a:t>
            </a:r>
            <a:r>
              <a:rPr lang="zh-CN" altLang="en-US" sz="2800" dirty="0">
                <a:solidFill>
                  <a:srgbClr val="FF0000"/>
                </a:solidFill>
                <a:latin typeface="微软雅黑" panose="020B0503020204020204" pitchFamily="34" charset="-122"/>
                <a:ea typeface="微软雅黑" panose="020B0503020204020204" pitchFamily="34" charset="-122"/>
              </a:rPr>
              <a:t>标志域，指向表头的指针域，指向表尾的指针域</a:t>
            </a:r>
            <a:r>
              <a:rPr lang="zh-CN" altLang="en-US" sz="2800" dirty="0">
                <a:latin typeface="微软雅黑" panose="020B0503020204020204" pitchFamily="34" charset="-122"/>
                <a:ea typeface="微软雅黑" panose="020B0503020204020204" pitchFamily="34" charset="-122"/>
              </a:rPr>
              <a:t>。而</a:t>
            </a:r>
            <a:r>
              <a:rPr lang="zh-CN" altLang="en-US" sz="2800" dirty="0">
                <a:solidFill>
                  <a:srgbClr val="FF0000"/>
                </a:solidFill>
                <a:latin typeface="微软雅黑" panose="020B0503020204020204" pitchFamily="34" charset="-122"/>
                <a:ea typeface="微软雅黑" panose="020B0503020204020204" pitchFamily="34" charset="-122"/>
              </a:rPr>
              <a:t>元素结点</a:t>
            </a:r>
            <a:r>
              <a:rPr lang="zh-CN" altLang="en-US" sz="2800" dirty="0">
                <a:latin typeface="微软雅黑" panose="020B0503020204020204" pitchFamily="34" charset="-122"/>
                <a:ea typeface="微软雅黑" panose="020B0503020204020204" pitchFamily="34" charset="-122"/>
              </a:rPr>
              <a:t>只需两个域：</a:t>
            </a:r>
            <a:r>
              <a:rPr lang="zh-CN" altLang="en-US" sz="2800" dirty="0">
                <a:solidFill>
                  <a:srgbClr val="FF0000"/>
                </a:solidFill>
                <a:latin typeface="微软雅黑" panose="020B0503020204020204" pitchFamily="34" charset="-122"/>
                <a:ea typeface="微软雅黑" panose="020B0503020204020204" pitchFamily="34" charset="-122"/>
              </a:rPr>
              <a:t>标志域</a:t>
            </a:r>
            <a:r>
              <a:rPr lang="zh-CN" altLang="en-US" sz="2800" dirty="0">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值域</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上次课回顾</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10" name="文本框 9"/>
          <p:cNvSpPr txBox="1"/>
          <p:nvPr/>
        </p:nvSpPr>
        <p:spPr>
          <a:xfrm>
            <a:off x="563213" y="3275667"/>
            <a:ext cx="8332502" cy="590033"/>
          </a:xfrm>
          <a:prstGeom prst="rect">
            <a:avLst/>
          </a:prstGeom>
          <a:noFill/>
        </p:spPr>
        <p:txBody>
          <a:bodyPr wrap="square">
            <a:spAutoFit/>
          </a:bodyPr>
          <a:lstStyle/>
          <a:p>
            <a:pPr>
              <a:lnSpc>
                <a:spcPct val="150000"/>
              </a:lnSpc>
            </a:pPr>
            <a:r>
              <a:rPr lang="en-US" altLang="zh-CN" sz="2400" dirty="0"/>
              <a:t>        </a:t>
            </a:r>
            <a:endParaRPr lang="en-US" altLang="zh-CN" sz="2400" dirty="0"/>
          </a:p>
        </p:txBody>
      </p:sp>
      <p:sp>
        <p:nvSpPr>
          <p:cNvPr id="8" name="文本框 7"/>
          <p:cNvSpPr txBox="1"/>
          <p:nvPr/>
        </p:nvSpPr>
        <p:spPr>
          <a:xfrm>
            <a:off x="381380" y="913850"/>
            <a:ext cx="8598160" cy="4438010"/>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压缩原则是：</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       对有规律的元素和值相同的元素只分配一个存储单元，对于零元素不分配空间。</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5</a:t>
            </a:r>
            <a:r>
              <a:rPr lang="en-US" altLang="zh-CN" sz="3200" dirty="0">
                <a:latin typeface="微软雅黑" panose="020B0503020204020204" pitchFamily="34" charset="-122"/>
                <a:ea typeface="微软雅黑" panose="020B0503020204020204" pitchFamily="34" charset="-122"/>
              </a:rPr>
              <a:t>.3.1 </a:t>
            </a:r>
            <a:r>
              <a:rPr lang="zh-CN" altLang="en-US" sz="3200" dirty="0">
                <a:latin typeface="微软雅黑" panose="020B0503020204020204" pitchFamily="34" charset="-122"/>
                <a:ea typeface="微软雅黑" panose="020B0503020204020204" pitchFamily="34" charset="-122"/>
              </a:rPr>
              <a:t>三角矩阵</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5</a:t>
            </a:r>
            <a:r>
              <a:rPr lang="en-US" altLang="zh-CN" sz="3200" dirty="0">
                <a:latin typeface="微软雅黑" panose="020B0503020204020204" pitchFamily="34" charset="-122"/>
                <a:ea typeface="微软雅黑" panose="020B0503020204020204" pitchFamily="34" charset="-122"/>
              </a:rPr>
              <a:t>.3.2 </a:t>
            </a:r>
            <a:r>
              <a:rPr lang="zh-CN" altLang="en-US" sz="3200" dirty="0">
                <a:latin typeface="微软雅黑" panose="020B0503020204020204" pitchFamily="34" charset="-122"/>
                <a:ea typeface="微软雅黑" panose="020B0503020204020204" pitchFamily="34" charset="-122"/>
              </a:rPr>
              <a:t>带状矩阵</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5</a:t>
            </a:r>
            <a:r>
              <a:rPr lang="en-US" altLang="zh-CN" sz="3200" dirty="0">
                <a:latin typeface="微软雅黑" panose="020B0503020204020204" pitchFamily="34" charset="-122"/>
                <a:ea typeface="微软雅黑" panose="020B0503020204020204" pitchFamily="34" charset="-122"/>
              </a:rPr>
              <a:t>.3.3 </a:t>
            </a:r>
            <a:r>
              <a:rPr lang="zh-CN" altLang="en-US" sz="3200" dirty="0">
                <a:latin typeface="微软雅黑" panose="020B0503020204020204" pitchFamily="34" charset="-122"/>
                <a:ea typeface="微软雅黑" panose="020B0503020204020204" pitchFamily="34" charset="-122"/>
              </a:rPr>
              <a:t>稀疏矩阵</a:t>
            </a:r>
            <a:endParaRPr lang="en-US" altLang="zh-CN"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5.4.1  </a:t>
            </a:r>
            <a:r>
              <a:rPr lang="zh-CN" altLang="en-US" sz="3200" dirty="0">
                <a:solidFill>
                  <a:schemeClr val="bg1"/>
                </a:solidFill>
                <a:latin typeface="微软雅黑" panose="020B0503020204020204" pitchFamily="34" charset="-122"/>
                <a:ea typeface="微软雅黑" panose="020B0503020204020204" pitchFamily="34" charset="-122"/>
              </a:rPr>
              <a:t>广义表的存储结构</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370351" y="1037086"/>
            <a:ext cx="8403297" cy="3247877"/>
          </a:xfrm>
          <a:prstGeom prst="rect">
            <a:avLst/>
          </a:prstGeom>
          <a:noFill/>
        </p:spPr>
        <p:txBody>
          <a:bodyPr wrap="square" rtlCol="0">
            <a:spAutoFit/>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1. </a:t>
            </a:r>
            <a:r>
              <a:rPr lang="zh-CN" altLang="en-US" sz="2800" b="1" dirty="0">
                <a:latin typeface="微软雅黑" panose="020B0503020204020204" pitchFamily="34" charset="-122"/>
                <a:ea typeface="微软雅黑" panose="020B0503020204020204" pitchFamily="34" charset="-122"/>
              </a:rPr>
              <a:t>广义表的头尾链表存储结构 </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p:txBody>
      </p:sp>
      <p:graphicFrame>
        <p:nvGraphicFramePr>
          <p:cNvPr id="4" name="表格 4"/>
          <p:cNvGraphicFramePr>
            <a:graphicFrameLocks noGrp="1"/>
          </p:cNvGraphicFramePr>
          <p:nvPr/>
        </p:nvGraphicFramePr>
        <p:xfrm>
          <a:off x="703544" y="3231954"/>
          <a:ext cx="3135684" cy="532118"/>
        </p:xfrm>
        <a:graphic>
          <a:graphicData uri="http://schemas.openxmlformats.org/drawingml/2006/table">
            <a:tbl>
              <a:tblPr firstRow="1" bandRow="1">
                <a:tableStyleId>{5940675A-B579-460E-94D1-54222C63F5DA}</a:tableStyleId>
              </a:tblPr>
              <a:tblGrid>
                <a:gridCol w="1045228"/>
                <a:gridCol w="1045228"/>
                <a:gridCol w="1045228"/>
              </a:tblGrid>
              <a:tr h="532118">
                <a:tc>
                  <a:txBody>
                    <a:bodyPr/>
                    <a:lstStyle/>
                    <a:p>
                      <a:r>
                        <a:rPr lang="en-US" altLang="zh-CN" sz="2400" dirty="0"/>
                        <a:t>tag=1</a:t>
                      </a:r>
                      <a:endParaRPr lang="zh-CN" altLang="en-US" sz="2400" dirty="0"/>
                    </a:p>
                  </a:txBody>
                  <a:tcPr/>
                </a:tc>
                <a:tc>
                  <a:txBody>
                    <a:bodyPr/>
                    <a:lstStyle/>
                    <a:p>
                      <a:r>
                        <a:rPr lang="en-US" altLang="zh-CN" sz="2400" dirty="0"/>
                        <a:t>hp</a:t>
                      </a:r>
                      <a:endParaRPr lang="zh-CN" altLang="en-US" sz="2400" dirty="0"/>
                    </a:p>
                  </a:txBody>
                  <a:tcPr/>
                </a:tc>
                <a:tc>
                  <a:txBody>
                    <a:bodyPr/>
                    <a:lstStyle/>
                    <a:p>
                      <a:r>
                        <a:rPr lang="en-US" altLang="zh-CN" sz="2400" dirty="0" err="1"/>
                        <a:t>tp</a:t>
                      </a:r>
                      <a:endParaRPr lang="zh-CN" altLang="en-US" sz="2400" dirty="0"/>
                    </a:p>
                  </a:txBody>
                  <a:tcPr/>
                </a:tc>
              </a:tr>
            </a:tbl>
          </a:graphicData>
        </a:graphic>
      </p:graphicFrame>
      <p:graphicFrame>
        <p:nvGraphicFramePr>
          <p:cNvPr id="8" name="表格 4"/>
          <p:cNvGraphicFramePr>
            <a:graphicFrameLocks noGrp="1"/>
          </p:cNvGraphicFramePr>
          <p:nvPr/>
        </p:nvGraphicFramePr>
        <p:xfrm>
          <a:off x="5304774" y="3231954"/>
          <a:ext cx="2090456" cy="532118"/>
        </p:xfrm>
        <a:graphic>
          <a:graphicData uri="http://schemas.openxmlformats.org/drawingml/2006/table">
            <a:tbl>
              <a:tblPr firstRow="1" bandRow="1">
                <a:tableStyleId>{5940675A-B579-460E-94D1-54222C63F5DA}</a:tableStyleId>
              </a:tblPr>
              <a:tblGrid>
                <a:gridCol w="1045228"/>
                <a:gridCol w="1045228"/>
              </a:tblGrid>
              <a:tr h="532118">
                <a:tc>
                  <a:txBody>
                    <a:bodyPr/>
                    <a:lstStyle/>
                    <a:p>
                      <a:r>
                        <a:rPr lang="en-US" altLang="zh-CN" sz="2400" dirty="0"/>
                        <a:t>tag=0</a:t>
                      </a:r>
                      <a:endParaRPr lang="zh-CN" altLang="en-US" sz="2400" dirty="0"/>
                    </a:p>
                  </a:txBody>
                  <a:tcPr/>
                </a:tc>
                <a:tc>
                  <a:txBody>
                    <a:bodyPr/>
                    <a:lstStyle/>
                    <a:p>
                      <a:r>
                        <a:rPr lang="en-US" altLang="zh-CN" sz="2400" dirty="0"/>
                        <a:t>atom</a:t>
                      </a:r>
                      <a:endParaRPr lang="zh-CN" altLang="en-US" sz="2400" dirty="0"/>
                    </a:p>
                  </a:txBody>
                  <a:tcPr/>
                </a:tc>
              </a:tr>
            </a:tbl>
          </a:graphicData>
        </a:graphic>
      </p:graphicFrame>
      <p:sp>
        <p:nvSpPr>
          <p:cNvPr id="5" name="文本框 4"/>
          <p:cNvSpPr txBox="1"/>
          <p:nvPr/>
        </p:nvSpPr>
        <p:spPr>
          <a:xfrm>
            <a:off x="1546964" y="4294085"/>
            <a:ext cx="1261884" cy="523220"/>
          </a:xfrm>
          <a:prstGeom prst="rect">
            <a:avLst/>
          </a:prstGeom>
          <a:noFill/>
        </p:spPr>
        <p:txBody>
          <a:bodyPr wrap="none" rtlCol="0">
            <a:spAutoFit/>
          </a:bodyPr>
          <a:lstStyle/>
          <a:p>
            <a:r>
              <a:rPr lang="zh-CN" altLang="en-US" sz="2800" dirty="0"/>
              <a:t>表结点</a:t>
            </a:r>
            <a:endParaRPr lang="zh-CN" altLang="en-US" sz="2800" dirty="0"/>
          </a:p>
        </p:txBody>
      </p:sp>
      <p:sp>
        <p:nvSpPr>
          <p:cNvPr id="10" name="文本框 9"/>
          <p:cNvSpPr txBox="1"/>
          <p:nvPr/>
        </p:nvSpPr>
        <p:spPr>
          <a:xfrm>
            <a:off x="5524675" y="4239958"/>
            <a:ext cx="1620957" cy="523220"/>
          </a:xfrm>
          <a:prstGeom prst="rect">
            <a:avLst/>
          </a:prstGeom>
          <a:noFill/>
        </p:spPr>
        <p:txBody>
          <a:bodyPr wrap="none" rtlCol="0">
            <a:spAutoFit/>
          </a:bodyPr>
          <a:lstStyle/>
          <a:p>
            <a:r>
              <a:rPr lang="zh-CN" altLang="en-US" sz="2800" dirty="0"/>
              <a:t>原子结点</a:t>
            </a:r>
            <a:endParaRPr lang="zh-CN" altLang="en-US"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370351" y="181123"/>
            <a:ext cx="8403297" cy="662554"/>
          </a:xfrm>
          <a:prstGeom prst="rect">
            <a:avLst/>
          </a:prstGeom>
          <a:noFill/>
        </p:spPr>
        <p:txBody>
          <a:bodyPr wrap="square" rtlCol="0">
            <a:spAutoFit/>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广义表的头尾链表存储结构定义 </a:t>
            </a:r>
            <a:endParaRPr lang="en-US" altLang="zh-CN"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70351" y="906694"/>
            <a:ext cx="8780545" cy="5762603"/>
          </a:xfrm>
          <a:prstGeom prst="rect">
            <a:avLst/>
          </a:prstGeom>
          <a:noFill/>
        </p:spPr>
        <p:txBody>
          <a:bodyPr wrap="none" rtlCol="0">
            <a:spAutoFit/>
          </a:bodyPr>
          <a:lstStyle/>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广义表的头尾链表存储结构</a:t>
            </a:r>
            <a:r>
              <a:rPr lang="en-US" altLang="zh-CN" sz="2400" dirty="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typedef </a:t>
            </a:r>
            <a:r>
              <a:rPr lang="en-US" altLang="zh-CN" sz="2400" dirty="0" err="1">
                <a:latin typeface="微软雅黑" panose="020B0503020204020204" pitchFamily="34" charset="-122"/>
                <a:ea typeface="微软雅黑" panose="020B0503020204020204" pitchFamily="34" charset="-122"/>
              </a:rPr>
              <a:t>enum</a:t>
            </a:r>
            <a:r>
              <a:rPr lang="en-US" altLang="zh-CN" sz="2400" dirty="0">
                <a:latin typeface="微软雅黑" panose="020B0503020204020204" pitchFamily="34" charset="-122"/>
                <a:ea typeface="微软雅黑" panose="020B0503020204020204" pitchFamily="34" charset="-122"/>
              </a:rPr>
              <a:t>(ATOM, LIST) </a:t>
            </a:r>
            <a:r>
              <a:rPr lang="en-US" altLang="zh-CN" sz="2400" dirty="0" err="1">
                <a:latin typeface="微软雅黑" panose="020B0503020204020204" pitchFamily="34" charset="-122"/>
                <a:ea typeface="微软雅黑" panose="020B0503020204020204" pitchFamily="34" charset="-122"/>
              </a:rPr>
              <a:t>ElemTag</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/*ATOM=0,</a:t>
            </a:r>
            <a:r>
              <a:rPr lang="zh-CN" altLang="en-US" sz="2000" dirty="0">
                <a:latin typeface="微软雅黑" panose="020B0503020204020204" pitchFamily="34" charset="-122"/>
                <a:ea typeface="微软雅黑" panose="020B0503020204020204" pitchFamily="34" charset="-122"/>
              </a:rPr>
              <a:t>表示原子；</a:t>
            </a:r>
            <a:r>
              <a:rPr lang="en-US" altLang="zh-CN" sz="2000" dirty="0">
                <a:latin typeface="微软雅黑" panose="020B0503020204020204" pitchFamily="34" charset="-122"/>
                <a:ea typeface="微软雅黑" panose="020B0503020204020204" pitchFamily="34" charset="-122"/>
              </a:rPr>
              <a:t>LIST=1,</a:t>
            </a:r>
            <a:r>
              <a:rPr lang="zh-CN" altLang="en-US" sz="2000" dirty="0">
                <a:latin typeface="微软雅黑" panose="020B0503020204020204" pitchFamily="34" charset="-122"/>
                <a:ea typeface="微软雅黑" panose="020B0503020204020204" pitchFamily="34" charset="-122"/>
              </a:rPr>
              <a:t>表示子表</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typedef struct </a:t>
            </a:r>
            <a:r>
              <a:rPr lang="en-US" altLang="zh-CN" sz="2000" dirty="0" err="1">
                <a:latin typeface="微软雅黑" panose="020B0503020204020204" pitchFamily="34" charset="-122"/>
                <a:ea typeface="微软雅黑" panose="020B0503020204020204" pitchFamily="34" charset="-122"/>
              </a:rPr>
              <a:t>GLNode</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    </a:t>
            </a:r>
            <a:r>
              <a:rPr lang="en-US" altLang="zh-CN" sz="2000" dirty="0" err="1">
                <a:latin typeface="微软雅黑" panose="020B0503020204020204" pitchFamily="34" charset="-122"/>
                <a:ea typeface="微软雅黑" panose="020B0503020204020204" pitchFamily="34" charset="-122"/>
              </a:rPr>
              <a:t>ElemTag</a:t>
            </a:r>
            <a:r>
              <a:rPr lang="en-US" altLang="zh-CN" sz="2000" dirty="0">
                <a:latin typeface="微软雅黑" panose="020B0503020204020204" pitchFamily="34" charset="-122"/>
                <a:ea typeface="微软雅黑" panose="020B0503020204020204" pitchFamily="34" charset="-122"/>
              </a:rPr>
              <a:t> tag;  </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标志位</a:t>
            </a:r>
            <a:r>
              <a:rPr lang="en-US" altLang="zh-CN" sz="2000" dirty="0">
                <a:solidFill>
                  <a:srgbClr val="FF0000"/>
                </a:solidFill>
                <a:latin typeface="微软雅黑" panose="020B0503020204020204" pitchFamily="34" charset="-122"/>
                <a:ea typeface="微软雅黑" panose="020B0503020204020204" pitchFamily="34" charset="-122"/>
              </a:rPr>
              <a:t>tag</a:t>
            </a:r>
            <a:r>
              <a:rPr lang="zh-CN" altLang="en-US" sz="2000" dirty="0">
                <a:solidFill>
                  <a:srgbClr val="FF0000"/>
                </a:solidFill>
                <a:latin typeface="微软雅黑" panose="020B0503020204020204" pitchFamily="34" charset="-122"/>
                <a:ea typeface="微软雅黑" panose="020B0503020204020204" pitchFamily="34" charset="-122"/>
              </a:rPr>
              <a:t>用来区别原子结点和表结点</a:t>
            </a:r>
            <a:r>
              <a:rPr lang="en-US" altLang="zh-CN"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union</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 </a:t>
            </a:r>
            <a:r>
              <a:rPr lang="en-US" altLang="zh-CN" sz="2000" dirty="0" err="1">
                <a:latin typeface="微软雅黑" panose="020B0503020204020204" pitchFamily="34" charset="-122"/>
                <a:ea typeface="微软雅黑" panose="020B0503020204020204" pitchFamily="34" charset="-122"/>
              </a:rPr>
              <a:t>AtomType</a:t>
            </a:r>
            <a:r>
              <a:rPr lang="en-US" altLang="zh-CN" sz="2000" dirty="0">
                <a:latin typeface="微软雅黑" panose="020B0503020204020204" pitchFamily="34" charset="-122"/>
                <a:ea typeface="微软雅黑" panose="020B0503020204020204" pitchFamily="34" charset="-122"/>
              </a:rPr>
              <a:t> atom;  </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原子结点的值域</a:t>
            </a:r>
            <a:r>
              <a:rPr lang="en-US" altLang="zh-CN" sz="2000" dirty="0">
                <a:solidFill>
                  <a:srgbClr val="FF0000"/>
                </a:solidFill>
                <a:latin typeface="微软雅黑" panose="020B0503020204020204" pitchFamily="34" charset="-122"/>
                <a:ea typeface="微软雅黑" panose="020B0503020204020204" pitchFamily="34" charset="-122"/>
              </a:rPr>
              <a:t>atom*/</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struct { struct </a:t>
            </a:r>
            <a:r>
              <a:rPr lang="en-US" altLang="zh-CN" sz="2000" dirty="0" err="1">
                <a:latin typeface="微软雅黑" panose="020B0503020204020204" pitchFamily="34" charset="-122"/>
                <a:ea typeface="微软雅黑" panose="020B0503020204020204" pitchFamily="34" charset="-122"/>
              </a:rPr>
              <a:t>GLNode</a:t>
            </a:r>
            <a:r>
              <a:rPr lang="en-US" altLang="zh-CN" sz="2000" dirty="0">
                <a:latin typeface="微软雅黑" panose="020B0503020204020204" pitchFamily="34" charset="-122"/>
                <a:ea typeface="微软雅黑" panose="020B0503020204020204" pitchFamily="34" charset="-122"/>
              </a:rPr>
              <a:t>* hp, *</a:t>
            </a:r>
            <a:r>
              <a:rPr lang="en-US" altLang="zh-CN" sz="2000" dirty="0" err="1">
                <a:latin typeface="微软雅黑" panose="020B0503020204020204" pitchFamily="34" charset="-122"/>
                <a:ea typeface="微软雅黑" panose="020B0503020204020204" pitchFamily="34" charset="-122"/>
              </a:rPr>
              <a:t>tp</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htp</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表结点的指针域</a:t>
            </a:r>
            <a:r>
              <a:rPr lang="en-US" altLang="zh-CN" sz="2000" dirty="0" err="1">
                <a:solidFill>
                  <a:srgbClr val="FF0000"/>
                </a:solidFill>
                <a:latin typeface="微软雅黑" panose="020B0503020204020204" pitchFamily="34" charset="-122"/>
                <a:ea typeface="微软雅黑" panose="020B0503020204020204" pitchFamily="34" charset="-122"/>
              </a:rPr>
              <a:t>htp</a:t>
            </a: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包括表头指针域</a:t>
            </a:r>
            <a:r>
              <a:rPr lang="en-US" altLang="zh-CN" sz="2000" dirty="0">
                <a:solidFill>
                  <a:srgbClr val="FF0000"/>
                </a:solidFill>
                <a:latin typeface="微软雅黑" panose="020B0503020204020204" pitchFamily="34" charset="-122"/>
                <a:ea typeface="微软雅黑" panose="020B0503020204020204" pitchFamily="34" charset="-122"/>
              </a:rPr>
              <a:t>hp</a:t>
            </a:r>
            <a:r>
              <a:rPr lang="zh-CN" altLang="en-US" sz="2000" dirty="0">
                <a:solidFill>
                  <a:srgbClr val="FF0000"/>
                </a:solidFill>
                <a:latin typeface="微软雅黑" panose="020B0503020204020204" pitchFamily="34" charset="-122"/>
                <a:ea typeface="微软雅黑" panose="020B0503020204020204" pitchFamily="34" charset="-122"/>
              </a:rPr>
              <a:t>和表尾指针域</a:t>
            </a:r>
            <a:r>
              <a:rPr lang="en-US" altLang="zh-CN" sz="2000" dirty="0" err="1">
                <a:solidFill>
                  <a:srgbClr val="FF0000"/>
                </a:solidFill>
                <a:latin typeface="微软雅黑" panose="020B0503020204020204" pitchFamily="34" charset="-122"/>
                <a:ea typeface="微软雅黑" panose="020B0503020204020204" pitchFamily="34" charset="-122"/>
              </a:rPr>
              <a:t>tp</a:t>
            </a:r>
            <a:r>
              <a:rPr lang="en-US" altLang="zh-CN"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atom_htp</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atom_htp</a:t>
            </a:r>
            <a:r>
              <a:rPr lang="zh-CN" altLang="en-US" sz="2000" dirty="0">
                <a:latin typeface="微软雅黑" panose="020B0503020204020204" pitchFamily="34" charset="-122"/>
                <a:ea typeface="微软雅黑" panose="020B0503020204020204" pitchFamily="34" charset="-122"/>
              </a:rPr>
              <a:t>是原子结点的值域</a:t>
            </a:r>
            <a:r>
              <a:rPr lang="en-US" altLang="zh-CN" sz="2000" dirty="0">
                <a:latin typeface="微软雅黑" panose="020B0503020204020204" pitchFamily="34" charset="-122"/>
                <a:ea typeface="微软雅黑" panose="020B0503020204020204" pitchFamily="34" charset="-122"/>
              </a:rPr>
              <a:t>atom</a:t>
            </a:r>
            <a:r>
              <a:rPr lang="zh-CN" altLang="en-US" sz="2000" dirty="0">
                <a:latin typeface="微软雅黑" panose="020B0503020204020204" pitchFamily="34" charset="-122"/>
                <a:ea typeface="微软雅黑" panose="020B0503020204020204" pitchFamily="34" charset="-122"/>
              </a:rPr>
              <a:t>和表结点的指针域</a:t>
            </a:r>
            <a:r>
              <a:rPr lang="en-US" altLang="zh-CN" sz="2000" dirty="0" err="1">
                <a:latin typeface="微软雅黑" panose="020B0503020204020204" pitchFamily="34" charset="-122"/>
                <a:ea typeface="微软雅黑" panose="020B0503020204020204" pitchFamily="34" charset="-122"/>
              </a:rPr>
              <a:t>htp</a:t>
            </a:r>
            <a:r>
              <a:rPr lang="zh-CN" altLang="en-US" sz="2000" dirty="0">
                <a:latin typeface="微软雅黑" panose="020B0503020204020204" pitchFamily="34" charset="-122"/>
                <a:ea typeface="微软雅黑" panose="020B0503020204020204" pitchFamily="34" charset="-122"/>
              </a:rPr>
              <a:t>的联合体域</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GList</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227407" y="45301"/>
            <a:ext cx="8706230" cy="892552"/>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广义表</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rPr>
              <a:t>的头尾链表存储结构</a:t>
            </a:r>
            <a:endParaRPr lang="en-US" altLang="zh-CN" sz="28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 (</a:t>
            </a:r>
            <a:r>
              <a:rPr lang="en-US" altLang="zh-CN" sz="2400" dirty="0" err="1">
                <a:latin typeface="微软雅黑" panose="020B0503020204020204" pitchFamily="34" charset="-122"/>
                <a:ea typeface="微软雅黑" panose="020B0503020204020204" pitchFamily="34" charset="-122"/>
              </a:rPr>
              <a:t>b,c</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4" name="表格 4"/>
              <p:cNvGraphicFramePr>
                <a:graphicFrameLocks noGrp="1"/>
              </p:cNvGraphicFramePr>
              <p:nvPr/>
            </p:nvGraphicFramePr>
            <p:xfrm>
              <a:off x="1339367" y="1004792"/>
              <a:ext cx="733691" cy="457200"/>
            </p:xfrm>
            <a:graphic>
              <a:graphicData uri="http://schemas.openxmlformats.org/drawingml/2006/table">
                <a:tbl>
                  <a:tblPr firstRow="1" bandRow="1">
                    <a:tableStyleId>{5940675A-B579-460E-94D1-54222C63F5DA}</a:tableStyleId>
                  </a:tblPr>
                  <a:tblGrid>
                    <a:gridCol w="733691"/>
                  </a:tblGrid>
                  <a:tr h="432541">
                    <a:tc>
                      <a:txBody>
                        <a:bodyPr/>
                        <a:lstStyle/>
                        <a:p>
                          <a14:m>
                            <m:oMathPara xmlns:m="http://schemas.openxmlformats.org/officeDocument/2006/math">
                              <m:oMathParaPr>
                                <m:jc m:val="centerGroup"/>
                              </m:oMathParaPr>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Λ</m:t>
                                </m:r>
                              </m:oMath>
                            </m:oMathPara>
                          </a14:m>
                          <a:endParaRPr lang="zh-CN" altLang="en-US" sz="2400" dirty="0"/>
                        </a:p>
                      </a:txBody>
                      <a:tcPr/>
                    </a:tc>
                  </a:tr>
                </a:tbl>
              </a:graphicData>
            </a:graphic>
          </p:graphicFrame>
        </mc:Choice>
        <mc:Fallback xmlns="">
          <p:graphicFrame>
            <p:nvGraphicFramePr>
              <p:cNvPr id="4" name="表格 4"/>
              <p:cNvGraphicFramePr>
                <a:graphicFrameLocks noGrp="1"/>
              </p:cNvGraphicFramePr>
              <p:nvPr/>
            </p:nvGraphicFramePr>
            <p:xfrm>
              <a:off x="1339367" y="1004792"/>
              <a:ext cx="733691" cy="457200"/>
            </p:xfrm>
            <a:graphic>
              <a:graphicData uri="http://schemas.openxmlformats.org/drawingml/2006/table">
                <a:tbl>
                  <a:tblPr firstRow="1" bandRow="1">
                    <a:tableStyleId>{5940675A-B579-460E-94D1-54222C63F5DA}</a:tableStyleId>
                  </a:tblPr>
                  <a:tblGrid>
                    <a:gridCol w="733691"/>
                  </a:tblGrid>
                  <a:tr h="457200">
                    <a:tc>
                      <a:txBody>
                        <a:bodyPr/>
                        <a:lstStyle/>
                        <a:p>
                          <a:endParaRPr lang="zh-CN"/>
                        </a:p>
                      </a:txBody>
                      <a:tcPr>
                        <a:blipFill>
                          <a:blip r:embed="rId1"/>
                        </a:blipFill>
                      </a:tcPr>
                    </a:tc>
                  </a:tr>
                </a:tbl>
              </a:graphicData>
            </a:graphic>
          </p:graphicFrame>
        </mc:Fallback>
      </mc:AlternateContent>
      <p:graphicFrame>
        <p:nvGraphicFramePr>
          <p:cNvPr id="5" name="表格 5"/>
          <p:cNvGraphicFramePr>
            <a:graphicFrameLocks noGrp="1"/>
          </p:cNvGraphicFramePr>
          <p:nvPr/>
        </p:nvGraphicFramePr>
        <p:xfrm>
          <a:off x="1765709" y="2007116"/>
          <a:ext cx="1337486" cy="406139"/>
        </p:xfrm>
        <a:graphic>
          <a:graphicData uri="http://schemas.openxmlformats.org/drawingml/2006/table">
            <a:tbl>
              <a:tblPr firstRow="1" bandRow="1">
                <a:tableStyleId>{5940675A-B579-460E-94D1-54222C63F5DA}</a:tableStyleId>
              </a:tblPr>
              <a:tblGrid>
                <a:gridCol w="668743"/>
                <a:gridCol w="668743"/>
              </a:tblGrid>
              <a:tr h="406139">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a</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graphicFrame>
        <p:nvGraphicFramePr>
          <p:cNvPr id="6" name="表格 6"/>
          <p:cNvGraphicFramePr>
            <a:graphicFrameLocks noGrp="1"/>
          </p:cNvGraphicFramePr>
          <p:nvPr/>
        </p:nvGraphicFramePr>
        <p:xfrm>
          <a:off x="1151935" y="403298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graphicFrame>
        <p:nvGraphicFramePr>
          <p:cNvPr id="10" name="表格 6"/>
          <p:cNvGraphicFramePr>
            <a:graphicFrameLocks noGrp="1"/>
          </p:cNvGraphicFramePr>
          <p:nvPr/>
        </p:nvGraphicFramePr>
        <p:xfrm>
          <a:off x="3959395" y="403298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AlternateContent xmlns:mc="http://schemas.openxmlformats.org/markup-compatibility/2006" xmlns:a14="http://schemas.microsoft.com/office/drawing/2010/main">
        <mc:Choice Requires="a14">
          <p:graphicFrame>
            <p:nvGraphicFramePr>
              <p:cNvPr id="11" name="表格 6"/>
              <p:cNvGraphicFramePr>
                <a:graphicFrameLocks noGrp="1"/>
              </p:cNvGraphicFramePr>
              <p:nvPr/>
            </p:nvGraphicFramePr>
            <p:xfrm>
              <a:off x="6954745" y="403298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11" name="表格 6"/>
              <p:cNvGraphicFramePr>
                <a:graphicFrameLocks noGrp="1"/>
              </p:cNvGraphicFramePr>
              <p:nvPr/>
            </p:nvGraphicFramePr>
            <p:xfrm>
              <a:off x="6954745" y="4032988"/>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2"/>
                        </a:blipFill>
                      </a:tcPr>
                    </a:tc>
                    <a:tc>
                      <a:txBody>
                        <a:bodyPr/>
                        <a:lstStyle/>
                        <a:p>
                          <a:endParaRPr lang="zh-CN"/>
                        </a:p>
                      </a:txBody>
                      <a:tcPr>
                        <a:blipFill>
                          <a:blip r:embed="rId2"/>
                        </a:blipFill>
                      </a:tcPr>
                    </a:tc>
                  </a:tr>
                </a:tbl>
              </a:graphicData>
            </a:graphic>
          </p:graphicFrame>
        </mc:Fallback>
      </mc:AlternateContent>
      <p:graphicFrame>
        <p:nvGraphicFramePr>
          <p:cNvPr id="12" name="表格 6"/>
          <p:cNvGraphicFramePr>
            <a:graphicFrameLocks noGrp="1"/>
          </p:cNvGraphicFramePr>
          <p:nvPr/>
        </p:nvGraphicFramePr>
        <p:xfrm>
          <a:off x="1151935" y="534378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AlternateContent xmlns:mc="http://schemas.openxmlformats.org/markup-compatibility/2006" xmlns:a14="http://schemas.microsoft.com/office/drawing/2010/main">
        <mc:Choice Requires="a14">
          <p:graphicFrame>
            <p:nvGraphicFramePr>
              <p:cNvPr id="13" name="表格 6"/>
              <p:cNvGraphicFramePr>
                <a:graphicFrameLocks noGrp="1"/>
              </p:cNvGraphicFramePr>
              <p:nvPr/>
            </p:nvGraphicFramePr>
            <p:xfrm>
              <a:off x="3959395" y="534378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13" name="表格 6"/>
              <p:cNvGraphicFramePr>
                <a:graphicFrameLocks noGrp="1"/>
              </p:cNvGraphicFramePr>
              <p:nvPr/>
            </p:nvGraphicFramePr>
            <p:xfrm>
              <a:off x="3959395" y="5343788"/>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3"/>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4" name="表格 6"/>
              <p:cNvGraphicFramePr>
                <a:graphicFrameLocks noGrp="1"/>
              </p:cNvGraphicFramePr>
              <p:nvPr/>
            </p:nvGraphicFramePr>
            <p:xfrm>
              <a:off x="3959395" y="2789600"/>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14" name="表格 6"/>
              <p:cNvGraphicFramePr>
                <a:graphicFrameLocks noGrp="1"/>
              </p:cNvGraphicFramePr>
              <p:nvPr/>
            </p:nvGraphicFramePr>
            <p:xfrm>
              <a:off x="3959395" y="2789600"/>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3"/>
                        </a:blipFill>
                      </a:tcPr>
                    </a:tc>
                  </a:tr>
                </a:tbl>
              </a:graphicData>
            </a:graphic>
          </p:graphicFrame>
        </mc:Fallback>
      </mc:AlternateContent>
      <p:graphicFrame>
        <p:nvGraphicFramePr>
          <p:cNvPr id="16" name="表格 5"/>
          <p:cNvGraphicFramePr>
            <a:graphicFrameLocks noGrp="1"/>
          </p:cNvGraphicFramePr>
          <p:nvPr/>
        </p:nvGraphicFramePr>
        <p:xfrm>
          <a:off x="1806290" y="6132774"/>
          <a:ext cx="1337486" cy="406139"/>
        </p:xfrm>
        <a:graphic>
          <a:graphicData uri="http://schemas.openxmlformats.org/drawingml/2006/table">
            <a:tbl>
              <a:tblPr firstRow="1" bandRow="1">
                <a:tableStyleId>{5940675A-B579-460E-94D1-54222C63F5DA}</a:tableStyleId>
              </a:tblPr>
              <a:tblGrid>
                <a:gridCol w="668743"/>
                <a:gridCol w="668743"/>
              </a:tblGrid>
              <a:tr h="406139">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a</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graphicFrame>
        <p:nvGraphicFramePr>
          <p:cNvPr id="18" name="表格 6"/>
          <p:cNvGraphicFramePr>
            <a:graphicFrameLocks noGrp="1"/>
          </p:cNvGraphicFramePr>
          <p:nvPr/>
        </p:nvGraphicFramePr>
        <p:xfrm>
          <a:off x="1151935" y="2789600"/>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graphicFrame>
        <p:nvGraphicFramePr>
          <p:cNvPr id="19" name="表格 6"/>
          <p:cNvGraphicFramePr>
            <a:graphicFrameLocks noGrp="1"/>
          </p:cNvGraphicFramePr>
          <p:nvPr/>
        </p:nvGraphicFramePr>
        <p:xfrm>
          <a:off x="3959395" y="197644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AlternateContent xmlns:mc="http://schemas.openxmlformats.org/markup-compatibility/2006" xmlns:a14="http://schemas.microsoft.com/office/drawing/2010/main">
        <mc:Choice Requires="a14">
          <p:graphicFrame>
            <p:nvGraphicFramePr>
              <p:cNvPr id="20" name="表格 6"/>
              <p:cNvGraphicFramePr>
                <a:graphicFrameLocks noGrp="1"/>
              </p:cNvGraphicFramePr>
              <p:nvPr/>
            </p:nvGraphicFramePr>
            <p:xfrm>
              <a:off x="6954745" y="197644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20" name="表格 6"/>
              <p:cNvGraphicFramePr>
                <a:graphicFrameLocks noGrp="1"/>
              </p:cNvGraphicFramePr>
              <p:nvPr/>
            </p:nvGraphicFramePr>
            <p:xfrm>
              <a:off x="6954745" y="1976448"/>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3"/>
                        </a:blipFill>
                      </a:tcPr>
                    </a:tc>
                  </a:tr>
                </a:tbl>
              </a:graphicData>
            </a:graphic>
          </p:graphicFrame>
        </mc:Fallback>
      </mc:AlternateContent>
      <p:graphicFrame>
        <p:nvGraphicFramePr>
          <p:cNvPr id="21" name="表格 5"/>
          <p:cNvGraphicFramePr>
            <a:graphicFrameLocks noGrp="1"/>
          </p:cNvGraphicFramePr>
          <p:nvPr/>
        </p:nvGraphicFramePr>
        <p:xfrm>
          <a:off x="4573169" y="1191860"/>
          <a:ext cx="1337486" cy="406139"/>
        </p:xfrm>
        <a:graphic>
          <a:graphicData uri="http://schemas.openxmlformats.org/drawingml/2006/table">
            <a:tbl>
              <a:tblPr firstRow="1" bandRow="1">
                <a:tableStyleId>{5940675A-B579-460E-94D1-54222C63F5DA}</a:tableStyleId>
              </a:tblPr>
              <a:tblGrid>
                <a:gridCol w="668743"/>
                <a:gridCol w="668743"/>
              </a:tblGrid>
              <a:tr h="406139">
                <a:tc>
                  <a:txBody>
                    <a:bodyPr/>
                    <a:lstStyle/>
                    <a:p>
                      <a:pPr algn="ctr"/>
                      <a:r>
                        <a:rPr lang="en-US" altLang="zh-CN" sz="1800" dirty="0">
                          <a:latin typeface="微软雅黑" panose="020B0503020204020204" pitchFamily="34" charset="-122"/>
                          <a:ea typeface="微软雅黑" panose="020B0503020204020204" pitchFamily="34" charset="-122"/>
                        </a:rPr>
                        <a:t>0</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r>
                        <a:rPr lang="en-US" altLang="zh-CN" sz="1800" dirty="0">
                          <a:latin typeface="微软雅黑" panose="020B0503020204020204" pitchFamily="34" charset="-122"/>
                          <a:ea typeface="微软雅黑" panose="020B0503020204020204" pitchFamily="34" charset="-122"/>
                        </a:rPr>
                        <a:t>b</a:t>
                      </a:r>
                      <a:endParaRPr lang="zh-CN" altLang="en-US" sz="1800" dirty="0">
                        <a:latin typeface="微软雅黑" panose="020B0503020204020204" pitchFamily="34" charset="-122"/>
                        <a:ea typeface="微软雅黑" panose="020B0503020204020204" pitchFamily="34" charset="-122"/>
                      </a:endParaRPr>
                    </a:p>
                  </a:txBody>
                  <a:tcPr/>
                </a:tc>
              </a:tr>
            </a:tbl>
          </a:graphicData>
        </a:graphic>
      </p:graphicFrame>
      <p:graphicFrame>
        <p:nvGraphicFramePr>
          <p:cNvPr id="22" name="表格 5"/>
          <p:cNvGraphicFramePr>
            <a:graphicFrameLocks noGrp="1"/>
          </p:cNvGraphicFramePr>
          <p:nvPr/>
        </p:nvGraphicFramePr>
        <p:xfrm>
          <a:off x="7568519" y="1191860"/>
          <a:ext cx="1337486" cy="406139"/>
        </p:xfrm>
        <a:graphic>
          <a:graphicData uri="http://schemas.openxmlformats.org/drawingml/2006/table">
            <a:tbl>
              <a:tblPr firstRow="1" bandRow="1">
                <a:tableStyleId>{5940675A-B579-460E-94D1-54222C63F5DA}</a:tableStyleId>
              </a:tblPr>
              <a:tblGrid>
                <a:gridCol w="668743"/>
                <a:gridCol w="668743"/>
              </a:tblGrid>
              <a:tr h="406139">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c</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
        <p:nvSpPr>
          <p:cNvPr id="23" name="文本框 22"/>
          <p:cNvSpPr txBox="1"/>
          <p:nvPr/>
        </p:nvSpPr>
        <p:spPr>
          <a:xfrm>
            <a:off x="209225" y="960037"/>
            <a:ext cx="458780"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D</a:t>
            </a:r>
            <a:endParaRPr lang="zh-CN" altLang="en-US" sz="28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0" y="2771170"/>
            <a:ext cx="437940"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a:t>
            </a:r>
            <a:endParaRPr lang="zh-CN" altLang="en-US" sz="28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9745" y="4032988"/>
            <a:ext cx="410690"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B</a:t>
            </a:r>
            <a:endParaRPr lang="zh-CN" altLang="en-US" sz="28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14849" y="5343788"/>
            <a:ext cx="42511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C</a:t>
            </a:r>
            <a:endParaRPr lang="zh-CN" altLang="en-US" sz="2800" dirty="0">
              <a:latin typeface="微软雅黑" panose="020B0503020204020204" pitchFamily="34" charset="-122"/>
              <a:ea typeface="微软雅黑" panose="020B0503020204020204" pitchFamily="34" charset="-122"/>
            </a:endParaRPr>
          </a:p>
        </p:txBody>
      </p:sp>
      <p:cxnSp>
        <p:nvCxnSpPr>
          <p:cNvPr id="8" name="直接箭头连接符 7"/>
          <p:cNvCxnSpPr/>
          <p:nvPr/>
        </p:nvCxnSpPr>
        <p:spPr>
          <a:xfrm>
            <a:off x="526093" y="2839704"/>
            <a:ext cx="5135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35025" y="1600096"/>
            <a:ext cx="0" cy="5355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127565" y="5605398"/>
            <a:ext cx="0" cy="468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930375" y="1600096"/>
            <a:ext cx="0" cy="5355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2110634" y="2408989"/>
            <a:ext cx="0" cy="5355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935025" y="2412591"/>
            <a:ext cx="0" cy="5355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53232" y="4249258"/>
            <a:ext cx="5135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03334" y="5711870"/>
            <a:ext cx="5135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p:cNvCxnSpPr>
            <a:endCxn id="18" idx="1"/>
          </p:cNvCxnSpPr>
          <p:nvPr/>
        </p:nvCxnSpPr>
        <p:spPr>
          <a:xfrm rot="16200000" flipV="1">
            <a:off x="1017323" y="3140483"/>
            <a:ext cx="1190349" cy="921123"/>
          </a:xfrm>
          <a:prstGeom prst="bentConnector4">
            <a:avLst>
              <a:gd name="adj1" fmla="val 40916"/>
              <a:gd name="adj2" fmla="val 1248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p:cNvCxnSpPr/>
          <p:nvPr/>
        </p:nvCxnSpPr>
        <p:spPr>
          <a:xfrm rot="16200000" flipV="1">
            <a:off x="4673459" y="3947332"/>
            <a:ext cx="603849" cy="3"/>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连接符: 肘形 45"/>
          <p:cNvCxnSpPr/>
          <p:nvPr/>
        </p:nvCxnSpPr>
        <p:spPr>
          <a:xfrm rot="10800000">
            <a:off x="1151934" y="3110480"/>
            <a:ext cx="3823447" cy="517084"/>
          </a:xfrm>
          <a:prstGeom prst="bentConnector3">
            <a:avLst>
              <a:gd name="adj1" fmla="val 11748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4" idx="1"/>
          </p:cNvCxnSpPr>
          <p:nvPr/>
        </p:nvCxnSpPr>
        <p:spPr>
          <a:xfrm flipV="1">
            <a:off x="2911129" y="3005870"/>
            <a:ext cx="1048266" cy="10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2911129" y="4298327"/>
            <a:ext cx="1048266" cy="10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699342" y="4243803"/>
            <a:ext cx="12009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p:cNvCxnSpPr>
            <a:endCxn id="12" idx="1"/>
          </p:cNvCxnSpPr>
          <p:nvPr/>
        </p:nvCxnSpPr>
        <p:spPr>
          <a:xfrm rot="10800000" flipV="1">
            <a:off x="1151935" y="5042810"/>
            <a:ext cx="3783090" cy="517248"/>
          </a:xfrm>
          <a:prstGeom prst="bentConnector3">
            <a:avLst>
              <a:gd name="adj1" fmla="val 1060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p:cNvCxnSpPr/>
          <p:nvPr/>
        </p:nvCxnSpPr>
        <p:spPr>
          <a:xfrm rot="16200000" flipV="1">
            <a:off x="4633098" y="5366268"/>
            <a:ext cx="603849" cy="3"/>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699341" y="2192718"/>
            <a:ext cx="12009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874809" y="5554603"/>
            <a:ext cx="1048266" cy="10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676406" y="176913"/>
            <a:ext cx="6752169"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广义表</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a:t>
            </a:r>
            <a:r>
              <a:rPr lang="en-US" altLang="zh-CN" sz="2800" dirty="0" err="1">
                <a:latin typeface="微软雅黑" panose="020B0503020204020204" pitchFamily="34" charset="-122"/>
                <a:ea typeface="微软雅黑" panose="020B0503020204020204" pitchFamily="34" charset="-122"/>
              </a:rPr>
              <a:t>b,c</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）的头尾链表存储示例</a:t>
            </a:r>
            <a:endParaRPr lang="zh-CN" altLang="en-US" sz="2800" dirty="0">
              <a:latin typeface="微软雅黑" panose="020B0503020204020204" pitchFamily="34" charset="-122"/>
              <a:ea typeface="微软雅黑" panose="020B0503020204020204" pitchFamily="34" charset="-122"/>
            </a:endParaRPr>
          </a:p>
        </p:txBody>
      </p:sp>
      <p:graphicFrame>
        <p:nvGraphicFramePr>
          <p:cNvPr id="5" name="表格 5"/>
          <p:cNvGraphicFramePr>
            <a:graphicFrameLocks noGrp="1"/>
          </p:cNvGraphicFramePr>
          <p:nvPr/>
        </p:nvGraphicFramePr>
        <p:xfrm>
          <a:off x="1765709" y="2032168"/>
          <a:ext cx="1337486" cy="406139"/>
        </p:xfrm>
        <a:graphic>
          <a:graphicData uri="http://schemas.openxmlformats.org/drawingml/2006/table">
            <a:tbl>
              <a:tblPr firstRow="1" bandRow="1">
                <a:tableStyleId>{5940675A-B579-460E-94D1-54222C63F5DA}</a:tableStyleId>
              </a:tblPr>
              <a:tblGrid>
                <a:gridCol w="668743"/>
                <a:gridCol w="668743"/>
              </a:tblGrid>
              <a:tr h="406139">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a</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AlternateContent xmlns:mc="http://schemas.openxmlformats.org/markup-compatibility/2006" xmlns:a14="http://schemas.microsoft.com/office/drawing/2010/main">
        <mc:Choice Requires="a14">
          <p:graphicFrame>
            <p:nvGraphicFramePr>
              <p:cNvPr id="14" name="表格 6"/>
              <p:cNvGraphicFramePr>
                <a:graphicFrameLocks noGrp="1"/>
              </p:cNvGraphicFramePr>
              <p:nvPr/>
            </p:nvGraphicFramePr>
            <p:xfrm>
              <a:off x="3959395" y="3303166"/>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14" name="表格 6"/>
              <p:cNvGraphicFramePr>
                <a:graphicFrameLocks noGrp="1"/>
              </p:cNvGraphicFramePr>
              <p:nvPr/>
            </p:nvGraphicFramePr>
            <p:xfrm>
              <a:off x="3959395" y="3303166"/>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1"/>
                        </a:blipFill>
                      </a:tcPr>
                    </a:tc>
                  </a:tr>
                </a:tbl>
              </a:graphicData>
            </a:graphic>
          </p:graphicFrame>
        </mc:Fallback>
      </mc:AlternateContent>
      <p:graphicFrame>
        <p:nvGraphicFramePr>
          <p:cNvPr id="18" name="表格 6"/>
          <p:cNvGraphicFramePr>
            <a:graphicFrameLocks noGrp="1"/>
          </p:cNvGraphicFramePr>
          <p:nvPr/>
        </p:nvGraphicFramePr>
        <p:xfrm>
          <a:off x="1151935" y="3377877"/>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graphicFrame>
        <p:nvGraphicFramePr>
          <p:cNvPr id="19" name="表格 6"/>
          <p:cNvGraphicFramePr>
            <a:graphicFrameLocks noGrp="1"/>
          </p:cNvGraphicFramePr>
          <p:nvPr/>
        </p:nvGraphicFramePr>
        <p:xfrm>
          <a:off x="3959395" y="2001500"/>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AlternateContent xmlns:mc="http://schemas.openxmlformats.org/markup-compatibility/2006" xmlns:a14="http://schemas.microsoft.com/office/drawing/2010/main">
        <mc:Choice Requires="a14">
          <p:graphicFrame>
            <p:nvGraphicFramePr>
              <p:cNvPr id="20" name="表格 6"/>
              <p:cNvGraphicFramePr>
                <a:graphicFrameLocks noGrp="1"/>
              </p:cNvGraphicFramePr>
              <p:nvPr/>
            </p:nvGraphicFramePr>
            <p:xfrm>
              <a:off x="6954745" y="2001500"/>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20" name="表格 6"/>
              <p:cNvGraphicFramePr>
                <a:graphicFrameLocks noGrp="1"/>
              </p:cNvGraphicFramePr>
              <p:nvPr/>
            </p:nvGraphicFramePr>
            <p:xfrm>
              <a:off x="6954745" y="2001500"/>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1"/>
                        </a:blipFill>
                      </a:tcPr>
                    </a:tc>
                  </a:tr>
                </a:tbl>
              </a:graphicData>
            </a:graphic>
          </p:graphicFrame>
        </mc:Fallback>
      </mc:AlternateContent>
      <p:graphicFrame>
        <p:nvGraphicFramePr>
          <p:cNvPr id="21" name="表格 5"/>
          <p:cNvGraphicFramePr>
            <a:graphicFrameLocks noGrp="1"/>
          </p:cNvGraphicFramePr>
          <p:nvPr/>
        </p:nvGraphicFramePr>
        <p:xfrm>
          <a:off x="4573169" y="947603"/>
          <a:ext cx="1337486" cy="406139"/>
        </p:xfrm>
        <a:graphic>
          <a:graphicData uri="http://schemas.openxmlformats.org/drawingml/2006/table">
            <a:tbl>
              <a:tblPr firstRow="1" bandRow="1">
                <a:tableStyleId>{5940675A-B579-460E-94D1-54222C63F5DA}</a:tableStyleId>
              </a:tblPr>
              <a:tblGrid>
                <a:gridCol w="668743"/>
                <a:gridCol w="668743"/>
              </a:tblGrid>
              <a:tr h="406139">
                <a:tc>
                  <a:txBody>
                    <a:bodyPr/>
                    <a:lstStyle/>
                    <a:p>
                      <a:pPr algn="ctr"/>
                      <a:r>
                        <a:rPr lang="en-US" altLang="zh-CN" sz="1800" dirty="0">
                          <a:latin typeface="微软雅黑" panose="020B0503020204020204" pitchFamily="34" charset="-122"/>
                          <a:ea typeface="微软雅黑" panose="020B0503020204020204" pitchFamily="34" charset="-122"/>
                        </a:rPr>
                        <a:t>0</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r>
                        <a:rPr lang="en-US" altLang="zh-CN" sz="1800" dirty="0">
                          <a:latin typeface="微软雅黑" panose="020B0503020204020204" pitchFamily="34" charset="-122"/>
                          <a:ea typeface="微软雅黑" panose="020B0503020204020204" pitchFamily="34" charset="-122"/>
                        </a:rPr>
                        <a:t>b</a:t>
                      </a:r>
                      <a:endParaRPr lang="zh-CN" altLang="en-US" sz="1800" dirty="0">
                        <a:latin typeface="微软雅黑" panose="020B0503020204020204" pitchFamily="34" charset="-122"/>
                        <a:ea typeface="微软雅黑" panose="020B0503020204020204" pitchFamily="34" charset="-122"/>
                      </a:endParaRPr>
                    </a:p>
                  </a:txBody>
                  <a:tcPr/>
                </a:tc>
              </a:tr>
            </a:tbl>
          </a:graphicData>
        </a:graphic>
      </p:graphicFrame>
      <p:graphicFrame>
        <p:nvGraphicFramePr>
          <p:cNvPr id="22" name="表格 5"/>
          <p:cNvGraphicFramePr>
            <a:graphicFrameLocks noGrp="1"/>
          </p:cNvGraphicFramePr>
          <p:nvPr/>
        </p:nvGraphicFramePr>
        <p:xfrm>
          <a:off x="7568519" y="947603"/>
          <a:ext cx="1337486" cy="406139"/>
        </p:xfrm>
        <a:graphic>
          <a:graphicData uri="http://schemas.openxmlformats.org/drawingml/2006/table">
            <a:tbl>
              <a:tblPr firstRow="1" bandRow="1">
                <a:tableStyleId>{5940675A-B579-460E-94D1-54222C63F5DA}</a:tableStyleId>
              </a:tblPr>
              <a:tblGrid>
                <a:gridCol w="668743"/>
                <a:gridCol w="668743"/>
              </a:tblGrid>
              <a:tr h="406139">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c</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
        <p:nvSpPr>
          <p:cNvPr id="24" name="文本框 23"/>
          <p:cNvSpPr txBox="1"/>
          <p:nvPr/>
        </p:nvSpPr>
        <p:spPr>
          <a:xfrm>
            <a:off x="0" y="3284736"/>
            <a:ext cx="437940"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a:t>
            </a:r>
            <a:endParaRPr lang="zh-CN" altLang="en-US" sz="2800" dirty="0">
              <a:latin typeface="微软雅黑" panose="020B0503020204020204" pitchFamily="34" charset="-122"/>
              <a:ea typeface="微软雅黑" panose="020B0503020204020204" pitchFamily="34" charset="-122"/>
            </a:endParaRPr>
          </a:p>
        </p:txBody>
      </p:sp>
      <p:cxnSp>
        <p:nvCxnSpPr>
          <p:cNvPr id="8" name="直接箭头连接符 7"/>
          <p:cNvCxnSpPr/>
          <p:nvPr/>
        </p:nvCxnSpPr>
        <p:spPr>
          <a:xfrm>
            <a:off x="526093" y="3554305"/>
            <a:ext cx="5135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935025" y="1353742"/>
            <a:ext cx="0" cy="8069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7930375" y="1353742"/>
            <a:ext cx="0" cy="8069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2127565" y="2434041"/>
            <a:ext cx="0" cy="1085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19" idx="2"/>
          </p:cNvCxnSpPr>
          <p:nvPr/>
        </p:nvCxnSpPr>
        <p:spPr>
          <a:xfrm flipV="1">
            <a:off x="4935025" y="2434041"/>
            <a:ext cx="0" cy="10277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4" idx="1"/>
          </p:cNvCxnSpPr>
          <p:nvPr/>
        </p:nvCxnSpPr>
        <p:spPr>
          <a:xfrm flipV="1">
            <a:off x="2911129" y="3519436"/>
            <a:ext cx="1048266" cy="10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699341" y="2217770"/>
            <a:ext cx="12009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76368" y="2515073"/>
            <a:ext cx="1313180"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head=a</a:t>
            </a:r>
            <a:endParaRPr lang="zh-CN" altLang="en-US" sz="24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201642" y="3822344"/>
            <a:ext cx="2289409"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tail=</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b,c</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5491051" y="3629313"/>
            <a:ext cx="1402948"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tail=null</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3387394" y="2643077"/>
            <a:ext cx="1773242"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head=(</a:t>
            </a:r>
            <a:r>
              <a:rPr lang="en-US" altLang="zh-CN" sz="2400" dirty="0" err="1">
                <a:solidFill>
                  <a:srgbClr val="FF0000"/>
                </a:solidFill>
                <a:latin typeface="微软雅黑" panose="020B0503020204020204" pitchFamily="34" charset="-122"/>
                <a:ea typeface="微软雅黑" panose="020B0503020204020204" pitchFamily="34" charset="-122"/>
              </a:rPr>
              <a:t>b,c</a:t>
            </a:r>
            <a:r>
              <a:rPr lang="en-US" altLang="zh-CN" sz="2400" dirty="0">
                <a:solidFill>
                  <a:srgbClr val="FF0000"/>
                </a:solidFill>
                <a:latin typeface="微软雅黑" panose="020B0503020204020204" pitchFamily="34" charset="-122"/>
                <a:ea typeface="微软雅黑" panose="020B0503020204020204" pitchFamily="34" charset="-122"/>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3387394" y="1319597"/>
            <a:ext cx="134043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head=b</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5491051" y="1489564"/>
            <a:ext cx="1608133"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tail=( c </a:t>
            </a:r>
            <a:r>
              <a:rPr lang="zh-CN" altLang="en-US" sz="2400" dirty="0">
                <a:solidFill>
                  <a:srgbClr val="0070C0"/>
                </a:solidFill>
                <a:latin typeface="微软雅黑" panose="020B0503020204020204" pitchFamily="34" charset="-122"/>
                <a:ea typeface="微软雅黑" panose="020B0503020204020204" pitchFamily="34" charset="-122"/>
              </a:rPr>
              <a:t>）</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6915354" y="1489563"/>
            <a:ext cx="1297150" cy="461665"/>
          </a:xfrm>
          <a:prstGeom prst="rect">
            <a:avLst/>
          </a:prstGeom>
          <a:noFill/>
        </p:spPr>
        <p:txBody>
          <a:bodyPr wrap="none" rtlCol="0">
            <a:spAutoFit/>
          </a:bodyPr>
          <a:lstStyle/>
          <a:p>
            <a:r>
              <a:rPr lang="en-US" altLang="zh-CN" sz="2400" dirty="0">
                <a:solidFill>
                  <a:srgbClr val="00B050"/>
                </a:solidFill>
                <a:latin typeface="微软雅黑" panose="020B0503020204020204" pitchFamily="34" charset="-122"/>
                <a:ea typeface="微软雅黑" panose="020B0503020204020204" pitchFamily="34" charset="-122"/>
              </a:rPr>
              <a:t>head=c</a:t>
            </a:r>
            <a:endParaRPr lang="zh-CN" altLang="en-US" sz="2400" dirty="0">
              <a:solidFill>
                <a:srgbClr val="00B05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7813876" y="2368153"/>
            <a:ext cx="1402948" cy="461665"/>
          </a:xfrm>
          <a:prstGeom prst="rect">
            <a:avLst/>
          </a:prstGeom>
          <a:noFill/>
        </p:spPr>
        <p:txBody>
          <a:bodyPr wrap="none" rtlCol="0">
            <a:spAutoFit/>
          </a:bodyPr>
          <a:lstStyle/>
          <a:p>
            <a:r>
              <a:rPr lang="en-US" altLang="zh-CN" sz="2400" dirty="0">
                <a:solidFill>
                  <a:srgbClr val="00B050"/>
                </a:solidFill>
                <a:latin typeface="微软雅黑" panose="020B0503020204020204" pitchFamily="34" charset="-122"/>
                <a:ea typeface="微软雅黑" panose="020B0503020204020204" pitchFamily="34" charset="-122"/>
              </a:rPr>
              <a:t>tail=null</a:t>
            </a:r>
            <a:endParaRPr lang="zh-CN" altLang="en-US" sz="2400" dirty="0">
              <a:solidFill>
                <a:srgbClr val="00B05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P spid="54" grpId="0"/>
      <p:bldP spid="57" grpId="0"/>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5.4.1  </a:t>
            </a:r>
            <a:r>
              <a:rPr lang="zh-CN" altLang="en-US" sz="3200" dirty="0">
                <a:solidFill>
                  <a:schemeClr val="bg1"/>
                </a:solidFill>
                <a:latin typeface="微软雅黑" panose="020B0503020204020204" pitchFamily="34" charset="-122"/>
                <a:ea typeface="微软雅黑" panose="020B0503020204020204" pitchFamily="34" charset="-122"/>
              </a:rPr>
              <a:t>广义表的存储结构</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370351" y="1046208"/>
            <a:ext cx="8403297" cy="2601546"/>
          </a:xfrm>
          <a:prstGeom prst="rect">
            <a:avLst/>
          </a:prstGeom>
          <a:noFill/>
        </p:spPr>
        <p:txBody>
          <a:bodyPr wrap="square" rtlCol="0">
            <a:spAutoFit/>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广义表的同层结点链存储结构</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在这种结构中，无论是原子结点，还是表结点，均由三个域构成，其结点结构如下图所示</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p:txBody>
      </p:sp>
      <p:graphicFrame>
        <p:nvGraphicFramePr>
          <p:cNvPr id="7" name="表格 4"/>
          <p:cNvGraphicFramePr>
            <a:graphicFrameLocks noGrp="1"/>
          </p:cNvGraphicFramePr>
          <p:nvPr/>
        </p:nvGraphicFramePr>
        <p:xfrm>
          <a:off x="703544" y="3231954"/>
          <a:ext cx="3135684" cy="532118"/>
        </p:xfrm>
        <a:graphic>
          <a:graphicData uri="http://schemas.openxmlformats.org/drawingml/2006/table">
            <a:tbl>
              <a:tblPr firstRow="1" bandRow="1">
                <a:tableStyleId>{5940675A-B579-460E-94D1-54222C63F5DA}</a:tableStyleId>
              </a:tblPr>
              <a:tblGrid>
                <a:gridCol w="1045228"/>
                <a:gridCol w="1045228"/>
                <a:gridCol w="1045228"/>
              </a:tblGrid>
              <a:tr h="532118">
                <a:tc>
                  <a:txBody>
                    <a:bodyPr/>
                    <a:lstStyle/>
                    <a:p>
                      <a:r>
                        <a:rPr lang="en-US" altLang="zh-CN" sz="2400" dirty="0"/>
                        <a:t>tag=1</a:t>
                      </a:r>
                      <a:endParaRPr lang="zh-CN" altLang="en-US" sz="2400" dirty="0"/>
                    </a:p>
                  </a:txBody>
                  <a:tcPr/>
                </a:tc>
                <a:tc>
                  <a:txBody>
                    <a:bodyPr/>
                    <a:lstStyle/>
                    <a:p>
                      <a:r>
                        <a:rPr lang="en-US" altLang="zh-CN" sz="2400" dirty="0"/>
                        <a:t>hp</a:t>
                      </a:r>
                      <a:endParaRPr lang="zh-CN" altLang="en-US" sz="2400" dirty="0"/>
                    </a:p>
                  </a:txBody>
                  <a:tcPr/>
                </a:tc>
                <a:tc>
                  <a:txBody>
                    <a:bodyPr/>
                    <a:lstStyle/>
                    <a:p>
                      <a:r>
                        <a:rPr lang="en-US" altLang="zh-CN" sz="2400" dirty="0" err="1"/>
                        <a:t>tp</a:t>
                      </a:r>
                      <a:endParaRPr lang="zh-CN" altLang="en-US" sz="2400" dirty="0"/>
                    </a:p>
                  </a:txBody>
                  <a:tcPr/>
                </a:tc>
              </a:tr>
            </a:tbl>
          </a:graphicData>
        </a:graphic>
      </p:graphicFrame>
      <p:sp>
        <p:nvSpPr>
          <p:cNvPr id="8" name="文本框 7"/>
          <p:cNvSpPr txBox="1"/>
          <p:nvPr/>
        </p:nvSpPr>
        <p:spPr>
          <a:xfrm>
            <a:off x="1546964" y="4294085"/>
            <a:ext cx="1261884" cy="523220"/>
          </a:xfrm>
          <a:prstGeom prst="rect">
            <a:avLst/>
          </a:prstGeom>
          <a:noFill/>
        </p:spPr>
        <p:txBody>
          <a:bodyPr wrap="none" rtlCol="0">
            <a:spAutoFit/>
          </a:bodyPr>
          <a:lstStyle/>
          <a:p>
            <a:r>
              <a:rPr lang="zh-CN" altLang="en-US" sz="2800" dirty="0"/>
              <a:t>表结点</a:t>
            </a:r>
            <a:endParaRPr lang="zh-CN" altLang="en-US" sz="2800" dirty="0"/>
          </a:p>
        </p:txBody>
      </p:sp>
      <p:graphicFrame>
        <p:nvGraphicFramePr>
          <p:cNvPr id="10" name="表格 4"/>
          <p:cNvGraphicFramePr>
            <a:graphicFrameLocks noGrp="1"/>
          </p:cNvGraphicFramePr>
          <p:nvPr/>
        </p:nvGraphicFramePr>
        <p:xfrm>
          <a:off x="4890108" y="3231954"/>
          <a:ext cx="3135684" cy="532118"/>
        </p:xfrm>
        <a:graphic>
          <a:graphicData uri="http://schemas.openxmlformats.org/drawingml/2006/table">
            <a:tbl>
              <a:tblPr firstRow="1" bandRow="1">
                <a:tableStyleId>{5940675A-B579-460E-94D1-54222C63F5DA}</a:tableStyleId>
              </a:tblPr>
              <a:tblGrid>
                <a:gridCol w="1045228"/>
                <a:gridCol w="1045228"/>
                <a:gridCol w="1045228"/>
              </a:tblGrid>
              <a:tr h="532118">
                <a:tc>
                  <a:txBody>
                    <a:bodyPr/>
                    <a:lstStyle/>
                    <a:p>
                      <a:r>
                        <a:rPr lang="en-US" altLang="zh-CN" sz="2400" dirty="0"/>
                        <a:t>tag=0</a:t>
                      </a:r>
                      <a:endParaRPr lang="zh-CN" altLang="en-US" sz="2400" dirty="0"/>
                    </a:p>
                  </a:txBody>
                  <a:tcPr/>
                </a:tc>
                <a:tc>
                  <a:txBody>
                    <a:bodyPr/>
                    <a:lstStyle/>
                    <a:p>
                      <a:r>
                        <a:rPr lang="en-US" altLang="zh-CN" sz="2400" dirty="0"/>
                        <a:t>atom</a:t>
                      </a:r>
                      <a:endParaRPr lang="zh-CN" altLang="en-US" sz="2400" dirty="0"/>
                    </a:p>
                  </a:txBody>
                  <a:tcPr/>
                </a:tc>
                <a:tc>
                  <a:txBody>
                    <a:bodyPr/>
                    <a:lstStyle/>
                    <a:p>
                      <a:r>
                        <a:rPr lang="en-US" altLang="zh-CN" sz="2400" dirty="0" err="1"/>
                        <a:t>tp</a:t>
                      </a:r>
                      <a:endParaRPr lang="zh-CN" altLang="en-US" sz="2400" dirty="0"/>
                    </a:p>
                  </a:txBody>
                  <a:tcPr/>
                </a:tc>
              </a:tr>
            </a:tbl>
          </a:graphicData>
        </a:graphic>
      </p:graphicFrame>
      <p:sp>
        <p:nvSpPr>
          <p:cNvPr id="11" name="文本框 10"/>
          <p:cNvSpPr txBox="1"/>
          <p:nvPr/>
        </p:nvSpPr>
        <p:spPr>
          <a:xfrm>
            <a:off x="5351484" y="4275381"/>
            <a:ext cx="2057400" cy="523220"/>
          </a:xfrm>
          <a:prstGeom prst="rect">
            <a:avLst/>
          </a:prstGeom>
          <a:noFill/>
        </p:spPr>
        <p:txBody>
          <a:bodyPr wrap="square" rtlCol="0">
            <a:spAutoFit/>
          </a:bodyPr>
          <a:lstStyle/>
          <a:p>
            <a:r>
              <a:rPr lang="zh-CN" altLang="en-US" sz="2800" dirty="0"/>
              <a:t>原子结点</a:t>
            </a:r>
            <a:endParaRPr lang="zh-CN" altLang="en-US" sz="2800" dirty="0"/>
          </a:p>
        </p:txBody>
      </p:sp>
      <p:sp>
        <p:nvSpPr>
          <p:cNvPr id="4" name="文本框 3"/>
          <p:cNvSpPr txBox="1"/>
          <p:nvPr/>
        </p:nvSpPr>
        <p:spPr>
          <a:xfrm>
            <a:off x="556949" y="5949818"/>
            <a:ext cx="5269391" cy="400110"/>
          </a:xfrm>
          <a:prstGeom prst="rect">
            <a:avLst/>
          </a:prstGeom>
          <a:noFill/>
        </p:spPr>
        <p:txBody>
          <a:bodyPr wrap="none" rtlCol="0">
            <a:spAutoFit/>
          </a:bodyPr>
          <a:lstStyle/>
          <a:p>
            <a:r>
              <a:rPr lang="zh-CN" altLang="en-US" sz="2000" dirty="0"/>
              <a:t>注意：同层结点链式存储结构 要求  课下自学</a:t>
            </a:r>
            <a:endParaRPr lang="zh-CN" altLang="en-US"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6387666"/>
            <a:ext cx="2057400" cy="365125"/>
          </a:xfrm>
        </p:spPr>
        <p:txBody>
          <a:bodyPr/>
          <a:lstStyle/>
          <a:p>
            <a:fld id="{6DC87717-A16C-46C8-8501-38B3BAF8FB93}" type="slidenum">
              <a:rPr lang="zh-CN" altLang="en-US" smtClean="0"/>
            </a:fld>
            <a:endParaRPr lang="zh-CN" altLang="en-US"/>
          </a:p>
        </p:txBody>
      </p:sp>
      <p:sp>
        <p:nvSpPr>
          <p:cNvPr id="2" name="文本框 1"/>
          <p:cNvSpPr txBox="1"/>
          <p:nvPr/>
        </p:nvSpPr>
        <p:spPr>
          <a:xfrm>
            <a:off x="526092" y="-2575"/>
            <a:ext cx="8706230" cy="892552"/>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广义表</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rPr>
              <a:t>的扩展线性链表存储结构</a:t>
            </a:r>
            <a:endParaRPr lang="en-US" altLang="zh-CN" sz="28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 (</a:t>
            </a:r>
            <a:r>
              <a:rPr lang="en-US" altLang="zh-CN" sz="2400" dirty="0" err="1">
                <a:latin typeface="微软雅黑" panose="020B0503020204020204" pitchFamily="34" charset="-122"/>
                <a:ea typeface="微软雅黑" panose="020B0503020204020204" pitchFamily="34" charset="-122"/>
              </a:rPr>
              <a:t>b,c</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aphicFrame>
        <p:nvGraphicFramePr>
          <p:cNvPr id="6" name="表格 6"/>
          <p:cNvGraphicFramePr>
            <a:graphicFrameLocks noGrp="1"/>
          </p:cNvGraphicFramePr>
          <p:nvPr/>
        </p:nvGraphicFramePr>
        <p:xfrm>
          <a:off x="1151935" y="3757416"/>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graphicFrame>
        <p:nvGraphicFramePr>
          <p:cNvPr id="10" name="表格 6"/>
          <p:cNvGraphicFramePr>
            <a:graphicFrameLocks noGrp="1"/>
          </p:cNvGraphicFramePr>
          <p:nvPr/>
        </p:nvGraphicFramePr>
        <p:xfrm>
          <a:off x="3959395" y="3757416"/>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AlternateContent xmlns:mc="http://schemas.openxmlformats.org/markup-compatibility/2006" xmlns:a14="http://schemas.microsoft.com/office/drawing/2010/main">
        <mc:Choice Requires="a14">
          <p:graphicFrame>
            <p:nvGraphicFramePr>
              <p:cNvPr id="11" name="表格 6"/>
              <p:cNvGraphicFramePr>
                <a:graphicFrameLocks noGrp="1"/>
              </p:cNvGraphicFramePr>
              <p:nvPr/>
            </p:nvGraphicFramePr>
            <p:xfrm>
              <a:off x="6954745" y="3757416"/>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11" name="表格 6"/>
              <p:cNvGraphicFramePr>
                <a:graphicFrameLocks noGrp="1"/>
              </p:cNvGraphicFramePr>
              <p:nvPr/>
            </p:nvGraphicFramePr>
            <p:xfrm>
              <a:off x="6954745" y="3757416"/>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1"/>
                        </a:blipFill>
                      </a:tcPr>
                    </a:tc>
                    <a:tc>
                      <a:txBody>
                        <a:bodyPr/>
                        <a:lstStyle/>
                        <a:p>
                          <a:endParaRPr lang="zh-CN"/>
                        </a:p>
                      </a:txBody>
                      <a:tcPr>
                        <a:blipFill>
                          <a:blip r:embed="rId1"/>
                        </a:blipFill>
                      </a:tcPr>
                    </a:tc>
                  </a:tr>
                </a:tbl>
              </a:graphicData>
            </a:graphic>
          </p:graphicFrame>
        </mc:Fallback>
      </mc:AlternateContent>
      <p:graphicFrame>
        <p:nvGraphicFramePr>
          <p:cNvPr id="12" name="表格 6"/>
          <p:cNvGraphicFramePr>
            <a:graphicFrameLocks noGrp="1"/>
          </p:cNvGraphicFramePr>
          <p:nvPr/>
        </p:nvGraphicFramePr>
        <p:xfrm>
          <a:off x="1151935" y="5068216"/>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AlternateContent xmlns:mc="http://schemas.openxmlformats.org/markup-compatibility/2006" xmlns:a14="http://schemas.microsoft.com/office/drawing/2010/main">
        <mc:Choice Requires="a14">
          <p:graphicFrame>
            <p:nvGraphicFramePr>
              <p:cNvPr id="13" name="表格 6"/>
              <p:cNvGraphicFramePr>
                <a:graphicFrameLocks noGrp="1"/>
              </p:cNvGraphicFramePr>
              <p:nvPr/>
            </p:nvGraphicFramePr>
            <p:xfrm>
              <a:off x="3959391" y="5784285"/>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13" name="表格 6"/>
              <p:cNvGraphicFramePr>
                <a:graphicFrameLocks noGrp="1"/>
              </p:cNvGraphicFramePr>
              <p:nvPr/>
            </p:nvGraphicFramePr>
            <p:xfrm>
              <a:off x="3959391" y="5784285"/>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4" name="表格 6"/>
              <p:cNvGraphicFramePr>
                <a:graphicFrameLocks noGrp="1"/>
              </p:cNvGraphicFramePr>
              <p:nvPr/>
            </p:nvGraphicFramePr>
            <p:xfrm>
              <a:off x="3959395" y="176246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14" name="表格 6"/>
              <p:cNvGraphicFramePr>
                <a:graphicFrameLocks noGrp="1"/>
              </p:cNvGraphicFramePr>
              <p:nvPr/>
            </p:nvGraphicFramePr>
            <p:xfrm>
              <a:off x="3959395" y="1762468"/>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2"/>
                        </a:blipFill>
                      </a:tcPr>
                    </a:tc>
                  </a:tr>
                </a:tbl>
              </a:graphicData>
            </a:graphic>
          </p:graphicFrame>
        </mc:Fallback>
      </mc:AlternateContent>
      <p:graphicFrame>
        <p:nvGraphicFramePr>
          <p:cNvPr id="18" name="表格 6"/>
          <p:cNvGraphicFramePr>
            <a:graphicFrameLocks noGrp="1"/>
          </p:cNvGraphicFramePr>
          <p:nvPr/>
        </p:nvGraphicFramePr>
        <p:xfrm>
          <a:off x="1151935" y="251402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graphicFrame>
        <p:nvGraphicFramePr>
          <p:cNvPr id="19" name="表格 6"/>
          <p:cNvGraphicFramePr>
            <a:graphicFrameLocks noGrp="1"/>
          </p:cNvGraphicFramePr>
          <p:nvPr/>
        </p:nvGraphicFramePr>
        <p:xfrm>
          <a:off x="4056120" y="969639"/>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b</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AlternateContent xmlns:mc="http://schemas.openxmlformats.org/markup-compatibility/2006" xmlns:a14="http://schemas.microsoft.com/office/drawing/2010/main">
        <mc:Choice Requires="a14">
          <p:graphicFrame>
            <p:nvGraphicFramePr>
              <p:cNvPr id="20" name="表格 6"/>
              <p:cNvGraphicFramePr>
                <a:graphicFrameLocks noGrp="1"/>
              </p:cNvGraphicFramePr>
              <p:nvPr/>
            </p:nvGraphicFramePr>
            <p:xfrm>
              <a:off x="7051470" y="969639"/>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c</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20" name="表格 6"/>
              <p:cNvGraphicFramePr>
                <a:graphicFrameLocks noGrp="1"/>
              </p:cNvGraphicFramePr>
              <p:nvPr/>
            </p:nvGraphicFramePr>
            <p:xfrm>
              <a:off x="7051470" y="969639"/>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c</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3"/>
                        </a:blipFill>
                      </a:tcPr>
                    </a:tc>
                  </a:tr>
                </a:tbl>
              </a:graphicData>
            </a:graphic>
          </p:graphicFrame>
        </mc:Fallback>
      </mc:AlternateContent>
      <p:sp>
        <p:nvSpPr>
          <p:cNvPr id="23" name="文本框 22"/>
          <p:cNvSpPr txBox="1"/>
          <p:nvPr/>
        </p:nvSpPr>
        <p:spPr>
          <a:xfrm>
            <a:off x="190421" y="917014"/>
            <a:ext cx="458780"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D</a:t>
            </a:r>
            <a:endParaRPr lang="zh-CN" altLang="en-US" sz="28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07400" y="2348939"/>
            <a:ext cx="437940"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A</a:t>
            </a:r>
            <a:endParaRPr lang="zh-CN" altLang="en-US" sz="28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85434" y="4212938"/>
            <a:ext cx="67775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B</a:t>
            </a:r>
            <a:endParaRPr lang="zh-CN" altLang="en-US" sz="28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100976" y="5022876"/>
            <a:ext cx="425116"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C</a:t>
            </a:r>
            <a:endParaRPr lang="zh-CN" altLang="en-US" sz="2800" dirty="0">
              <a:latin typeface="微软雅黑" panose="020B0503020204020204" pitchFamily="34" charset="-122"/>
              <a:ea typeface="微软雅黑" panose="020B0503020204020204" pitchFamily="34" charset="-122"/>
            </a:endParaRPr>
          </a:p>
        </p:txBody>
      </p:sp>
      <p:cxnSp>
        <p:nvCxnSpPr>
          <p:cNvPr id="8" name="直接箭头连接符 7"/>
          <p:cNvCxnSpPr/>
          <p:nvPr/>
        </p:nvCxnSpPr>
        <p:spPr>
          <a:xfrm>
            <a:off x="526093" y="2564132"/>
            <a:ext cx="5135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127565" y="5329826"/>
            <a:ext cx="0" cy="468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2110634" y="2133417"/>
            <a:ext cx="0" cy="5355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935025" y="1385459"/>
            <a:ext cx="0" cy="5355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26092" y="4506042"/>
            <a:ext cx="5135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03333" y="5284486"/>
            <a:ext cx="5135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p:cNvCxnSpPr>
            <a:endCxn id="18" idx="1"/>
          </p:cNvCxnSpPr>
          <p:nvPr/>
        </p:nvCxnSpPr>
        <p:spPr>
          <a:xfrm rot="16200000" flipV="1">
            <a:off x="1012319" y="2869915"/>
            <a:ext cx="1237933" cy="958699"/>
          </a:xfrm>
          <a:prstGeom prst="bentConnector4">
            <a:avLst>
              <a:gd name="adj1" fmla="val 41265"/>
              <a:gd name="adj2" fmla="val 12384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p:cNvCxnSpPr/>
          <p:nvPr/>
        </p:nvCxnSpPr>
        <p:spPr>
          <a:xfrm rot="16200000" flipV="1">
            <a:off x="4673459" y="3671760"/>
            <a:ext cx="603849" cy="3"/>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连接符: 肘形 45"/>
          <p:cNvCxnSpPr/>
          <p:nvPr/>
        </p:nvCxnSpPr>
        <p:spPr>
          <a:xfrm rot="10800000">
            <a:off x="1151934" y="2834908"/>
            <a:ext cx="3823447" cy="517084"/>
          </a:xfrm>
          <a:prstGeom prst="bentConnector3">
            <a:avLst>
              <a:gd name="adj1" fmla="val 11748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14" idx="1"/>
          </p:cNvCxnSpPr>
          <p:nvPr/>
        </p:nvCxnSpPr>
        <p:spPr>
          <a:xfrm flipV="1">
            <a:off x="2911129" y="1978738"/>
            <a:ext cx="1048266" cy="10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2911129" y="4022755"/>
            <a:ext cx="1048266" cy="10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699342" y="3968231"/>
            <a:ext cx="12009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p:cNvCxnSpPr/>
          <p:nvPr/>
        </p:nvCxnSpPr>
        <p:spPr>
          <a:xfrm rot="10800000">
            <a:off x="2029216" y="5591437"/>
            <a:ext cx="2905808" cy="973829"/>
          </a:xfrm>
          <a:prstGeom prst="bentConnector3">
            <a:avLst>
              <a:gd name="adj1" fmla="val 13858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p:cNvCxnSpPr/>
          <p:nvPr/>
        </p:nvCxnSpPr>
        <p:spPr>
          <a:xfrm rot="16200000" flipV="1">
            <a:off x="4633095" y="6263339"/>
            <a:ext cx="603849" cy="3"/>
          </a:xfrm>
          <a:prstGeom prst="bentConnector3">
            <a:avLst>
              <a:gd name="adj1" fmla="val 50000"/>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796066" y="1185909"/>
            <a:ext cx="12009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2" name="表格 6"/>
              <p:cNvGraphicFramePr>
                <a:graphicFrameLocks noGrp="1"/>
              </p:cNvGraphicFramePr>
              <p:nvPr/>
            </p:nvGraphicFramePr>
            <p:xfrm>
              <a:off x="1135004" y="951917"/>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42" name="表格 6"/>
              <p:cNvGraphicFramePr>
                <a:graphicFrameLocks noGrp="1"/>
              </p:cNvGraphicFramePr>
              <p:nvPr/>
            </p:nvGraphicFramePr>
            <p:xfrm>
              <a:off x="1135004" y="951917"/>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1"/>
                        </a:blipFill>
                      </a:tcPr>
                    </a:tc>
                    <a:tc>
                      <a:txBody>
                        <a:bodyPr/>
                        <a:lstStyle/>
                        <a:p>
                          <a:endParaRPr lang="zh-CN"/>
                        </a:p>
                      </a:txBody>
                      <a:tcPr>
                        <a:blipFill>
                          <a:blip r:embed="rId1"/>
                        </a:blipFill>
                      </a:tcPr>
                    </a:tc>
                  </a:tr>
                </a:tbl>
              </a:graphicData>
            </a:graphic>
          </p:graphicFrame>
        </mc:Fallback>
      </mc:AlternateContent>
      <p:graphicFrame>
        <p:nvGraphicFramePr>
          <p:cNvPr id="43" name="表格 6"/>
          <p:cNvGraphicFramePr>
            <a:graphicFrameLocks noGrp="1"/>
          </p:cNvGraphicFramePr>
          <p:nvPr/>
        </p:nvGraphicFramePr>
        <p:xfrm>
          <a:off x="1154023" y="5784286"/>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a</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685800" rtl="0" eaLnBrk="1" latinLnBrk="0" hangingPunct="1"/>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cxnSp>
        <p:nvCxnSpPr>
          <p:cNvPr id="44" name="直接箭头连接符 43"/>
          <p:cNvCxnSpPr/>
          <p:nvPr/>
        </p:nvCxnSpPr>
        <p:spPr>
          <a:xfrm flipV="1">
            <a:off x="2781693" y="6024323"/>
            <a:ext cx="1048266" cy="10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5" name="表格 6"/>
              <p:cNvGraphicFramePr>
                <a:graphicFrameLocks noGrp="1"/>
              </p:cNvGraphicFramePr>
              <p:nvPr/>
            </p:nvGraphicFramePr>
            <p:xfrm>
              <a:off x="1151934" y="4384501"/>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lang="el-GR" altLang="zh-CN" sz="1800" kern="1200" smtClean="0">
                                    <a:solidFill>
                                      <a:schemeClr val="tx1"/>
                                    </a:solidFill>
                                    <a:latin typeface="Cambria Math" panose="02040503050406030204" pitchFamily="18" charset="0"/>
                                    <a:ea typeface="微软雅黑" panose="020B0503020204020204" pitchFamily="34" charset="-122"/>
                                    <a:cs typeface="+mn-cs"/>
                                  </a:rPr>
                                  <m:t>Λ</m:t>
                                </m:r>
                              </m:oMath>
                            </m:oMathPara>
                          </a14:m>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mc:Choice>
        <mc:Fallback xmlns="">
          <p:graphicFrame>
            <p:nvGraphicFramePr>
              <p:cNvPr id="45" name="表格 6"/>
              <p:cNvGraphicFramePr>
                <a:graphicFrameLocks noGrp="1"/>
              </p:cNvGraphicFramePr>
              <p:nvPr/>
            </p:nvGraphicFramePr>
            <p:xfrm>
              <a:off x="1151934" y="4384501"/>
              <a:ext cx="1951260" cy="432541"/>
            </p:xfrm>
            <a:graphic>
              <a:graphicData uri="http://schemas.openxmlformats.org/drawingml/2006/table">
                <a:tbl>
                  <a:tblPr firstRow="1" bandRow="1">
                    <a:tableStyleId>{5940675A-B579-460E-94D1-54222C63F5DA}</a:tableStyleId>
                  </a:tblPr>
                  <a:tblGrid>
                    <a:gridCol w="650420"/>
                    <a:gridCol w="650420"/>
                    <a:gridCol w="650420"/>
                  </a:tblGrid>
                  <a:tr h="432435">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1</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p>
                      </a:txBody>
                      <a:tcPr>
                        <a:blipFill>
                          <a:blip r:embed="rId2"/>
                        </a:blipFill>
                      </a:tcPr>
                    </a:tc>
                  </a:tr>
                </a:tbl>
              </a:graphicData>
            </a:graphic>
          </p:graphicFrame>
        </mc:Fallback>
      </mc:AlternateContent>
      <p:cxnSp>
        <p:nvCxnSpPr>
          <p:cNvPr id="47" name="直接箭头连接符 46"/>
          <p:cNvCxnSpPr/>
          <p:nvPr/>
        </p:nvCxnSpPr>
        <p:spPr>
          <a:xfrm flipV="1">
            <a:off x="2127564" y="4189957"/>
            <a:ext cx="0" cy="316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表格 6"/>
          <p:cNvGraphicFramePr>
            <a:graphicFrameLocks noGrp="1"/>
          </p:cNvGraphicFramePr>
          <p:nvPr/>
        </p:nvGraphicFramePr>
        <p:xfrm>
          <a:off x="1151934" y="1752288"/>
          <a:ext cx="1951260" cy="432541"/>
        </p:xfrm>
        <a:graphic>
          <a:graphicData uri="http://schemas.openxmlformats.org/drawingml/2006/table">
            <a:tbl>
              <a:tblPr firstRow="1" bandRow="1">
                <a:tableStyleId>{5940675A-B579-460E-94D1-54222C63F5DA}</a:tableStyleId>
              </a:tblPr>
              <a:tblGrid>
                <a:gridCol w="650420"/>
                <a:gridCol w="650420"/>
                <a:gridCol w="650420"/>
              </a:tblGrid>
              <a:tr h="432541">
                <a:tc>
                  <a:txBody>
                    <a:bodyPr/>
                    <a:lstStyle/>
                    <a:p>
                      <a:pPr marL="0" algn="ctr" defTabSz="685800" rtl="0" eaLnBrk="1" latinLnBrk="0" hangingPunct="1"/>
                      <a:r>
                        <a:rPr lang="en-US" altLang="zh-CN" sz="1800" kern="1200" dirty="0">
                          <a:solidFill>
                            <a:schemeClr val="tx1"/>
                          </a:solidFill>
                          <a:latin typeface="微软雅黑" panose="020B0503020204020204" pitchFamily="34" charset="-122"/>
                          <a:ea typeface="微软雅黑" panose="020B0503020204020204" pitchFamily="34" charset="-122"/>
                          <a:cs typeface="+mn-cs"/>
                        </a:rPr>
                        <a:t>0</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微软雅黑" panose="020B0503020204020204" pitchFamily="34" charset="-122"/>
                          <a:ea typeface="微软雅黑" panose="020B0503020204020204" pitchFamily="34" charset="-122"/>
                          <a:cs typeface="+mn-cs"/>
                        </a:rPr>
                        <a:t>a</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8" name="文本框 7"/>
          <p:cNvSpPr txBox="1"/>
          <p:nvPr/>
        </p:nvSpPr>
        <p:spPr>
          <a:xfrm>
            <a:off x="370351" y="181123"/>
            <a:ext cx="8403297" cy="662554"/>
          </a:xfrm>
          <a:prstGeom prst="rect">
            <a:avLst/>
          </a:prstGeom>
          <a:noFill/>
        </p:spPr>
        <p:txBody>
          <a:bodyPr wrap="square" rtlCol="0">
            <a:spAutoFit/>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广义表的同层结点链表存储结构定义 </a:t>
            </a:r>
            <a:endParaRPr lang="en-US" altLang="zh-CN" sz="2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28650" y="1093372"/>
            <a:ext cx="8348760" cy="5262979"/>
          </a:xfrm>
          <a:prstGeom prst="rect">
            <a:avLst/>
          </a:prstGeom>
          <a:noFill/>
        </p:spPr>
        <p:txBody>
          <a:bodyPr wrap="none" rtlCol="0">
            <a:spAutoFit/>
          </a:bodyPr>
          <a:lstStyle/>
          <a:p>
            <a:r>
              <a:rPr lang="en-US" altLang="zh-CN" sz="2800" dirty="0"/>
              <a:t>Typedef </a:t>
            </a:r>
            <a:r>
              <a:rPr lang="en-US" altLang="zh-CN" sz="2800" dirty="0" err="1"/>
              <a:t>enum</a:t>
            </a:r>
            <a:r>
              <a:rPr lang="en-US" altLang="zh-CN" sz="2800" dirty="0"/>
              <a:t>{ATOM, LIST} </a:t>
            </a:r>
            <a:r>
              <a:rPr lang="en-US" altLang="zh-CN" sz="2800" dirty="0" err="1"/>
              <a:t>ElemTag</a:t>
            </a:r>
            <a:r>
              <a:rPr lang="en-US" altLang="zh-CN" sz="2800" dirty="0"/>
              <a:t>;</a:t>
            </a:r>
            <a:endParaRPr lang="en-US" altLang="zh-CN" sz="2800" dirty="0"/>
          </a:p>
          <a:p>
            <a:r>
              <a:rPr lang="en-US" altLang="zh-CN" sz="2800" dirty="0"/>
              <a:t>/*ATOM=0,</a:t>
            </a:r>
            <a:r>
              <a:rPr lang="zh-CN" altLang="en-US" sz="2800" dirty="0"/>
              <a:t>表示原子；</a:t>
            </a:r>
            <a:r>
              <a:rPr lang="en-US" altLang="zh-CN" sz="2800" dirty="0"/>
              <a:t>LIST=1</a:t>
            </a:r>
            <a:r>
              <a:rPr lang="zh-CN" altLang="en-US" sz="2800" dirty="0"/>
              <a:t>表示子表</a:t>
            </a:r>
            <a:r>
              <a:rPr lang="en-US" altLang="zh-CN" sz="2800" dirty="0"/>
              <a:t>*/</a:t>
            </a:r>
            <a:endParaRPr lang="en-US" altLang="zh-CN" sz="2800" dirty="0"/>
          </a:p>
          <a:p>
            <a:r>
              <a:rPr lang="en-US" altLang="zh-CN" sz="2800" dirty="0"/>
              <a:t>Typedef struct </a:t>
            </a:r>
            <a:r>
              <a:rPr lang="en-US" altLang="zh-CN" sz="2800" dirty="0" err="1"/>
              <a:t>GLNode</a:t>
            </a:r>
            <a:endParaRPr lang="en-US" altLang="zh-CN" sz="2800" dirty="0"/>
          </a:p>
          <a:p>
            <a:r>
              <a:rPr lang="en-US" altLang="zh-CN" sz="2800" dirty="0"/>
              <a:t>{</a:t>
            </a:r>
            <a:endParaRPr lang="en-US" altLang="zh-CN" sz="2800" dirty="0"/>
          </a:p>
          <a:p>
            <a:r>
              <a:rPr lang="en-US" altLang="zh-CN" sz="2800" dirty="0"/>
              <a:t>      </a:t>
            </a:r>
            <a:r>
              <a:rPr lang="en-US" altLang="zh-CN" sz="2800" dirty="0" err="1"/>
              <a:t>ElemTag</a:t>
            </a:r>
            <a:r>
              <a:rPr lang="en-US" altLang="zh-CN" sz="2800" dirty="0"/>
              <a:t> tag;</a:t>
            </a:r>
            <a:endParaRPr lang="en-US" altLang="zh-CN" sz="2800" dirty="0"/>
          </a:p>
          <a:p>
            <a:r>
              <a:rPr lang="en-US" altLang="zh-CN" sz="2800" dirty="0"/>
              <a:t>      union{ </a:t>
            </a:r>
            <a:r>
              <a:rPr lang="en-US" altLang="zh-CN" sz="2800" dirty="0" err="1"/>
              <a:t>AtomType</a:t>
            </a:r>
            <a:r>
              <a:rPr lang="en-US" altLang="zh-CN" sz="2800" dirty="0"/>
              <a:t> atom;</a:t>
            </a:r>
            <a:endParaRPr lang="en-US" altLang="zh-CN" sz="2800" dirty="0"/>
          </a:p>
          <a:p>
            <a:r>
              <a:rPr lang="en-US" altLang="zh-CN" sz="2800" dirty="0"/>
              <a:t>                 struct </a:t>
            </a:r>
            <a:r>
              <a:rPr lang="en-US" altLang="zh-CN" sz="2800" dirty="0" err="1"/>
              <a:t>GLNode</a:t>
            </a:r>
            <a:r>
              <a:rPr lang="en-US" altLang="zh-CN" sz="2800" dirty="0"/>
              <a:t>* hp;  /*</a:t>
            </a:r>
            <a:r>
              <a:rPr lang="zh-CN" altLang="en-US" sz="2800" dirty="0"/>
              <a:t>表头指针域</a:t>
            </a:r>
            <a:r>
              <a:rPr lang="en-US" altLang="zh-CN" sz="2800" dirty="0"/>
              <a:t>*/</a:t>
            </a:r>
            <a:endParaRPr lang="en-US" altLang="zh-CN" sz="2800" dirty="0"/>
          </a:p>
          <a:p>
            <a:r>
              <a:rPr lang="en-US" altLang="zh-CN" sz="2800" dirty="0"/>
              <a:t>                }</a:t>
            </a:r>
            <a:r>
              <a:rPr lang="en-US" altLang="zh-CN" sz="2800" dirty="0" err="1"/>
              <a:t>atom_hp</a:t>
            </a:r>
            <a:r>
              <a:rPr lang="en-US" altLang="zh-CN" sz="2800" dirty="0"/>
              <a:t>;</a:t>
            </a:r>
            <a:endParaRPr lang="en-US" altLang="zh-CN" sz="2800" dirty="0"/>
          </a:p>
          <a:p>
            <a:r>
              <a:rPr lang="en-US" altLang="zh-CN" sz="2800" dirty="0"/>
              <a:t>       /*</a:t>
            </a:r>
            <a:r>
              <a:rPr lang="en-US" altLang="zh-CN" sz="2800" dirty="0" err="1"/>
              <a:t>atom_hp</a:t>
            </a:r>
            <a:r>
              <a:rPr lang="zh-CN" altLang="en-US" sz="2800" dirty="0"/>
              <a:t>是原子结点的值域</a:t>
            </a:r>
            <a:r>
              <a:rPr lang="en-US" altLang="zh-CN" sz="2800" dirty="0"/>
              <a:t>atom</a:t>
            </a:r>
            <a:r>
              <a:rPr lang="zh-CN" altLang="en-US" sz="2800" dirty="0"/>
              <a:t>和</a:t>
            </a:r>
            <a:endParaRPr lang="en-US" altLang="zh-CN" sz="2800" dirty="0"/>
          </a:p>
          <a:p>
            <a:r>
              <a:rPr lang="en-US" altLang="zh-CN" sz="2800" dirty="0"/>
              <a:t>       </a:t>
            </a:r>
            <a:r>
              <a:rPr lang="zh-CN" altLang="en-US" sz="2800" dirty="0"/>
              <a:t>表结点的表头指针域</a:t>
            </a:r>
            <a:r>
              <a:rPr lang="en-US" altLang="zh-CN" sz="2800" dirty="0"/>
              <a:t>hp</a:t>
            </a:r>
            <a:r>
              <a:rPr lang="zh-CN" altLang="en-US" sz="2800" dirty="0"/>
              <a:t>的联合体域</a:t>
            </a:r>
            <a:r>
              <a:rPr lang="en-US" altLang="zh-CN" sz="2800" dirty="0"/>
              <a:t>*/</a:t>
            </a:r>
            <a:endParaRPr lang="en-US" altLang="zh-CN" sz="2800" dirty="0"/>
          </a:p>
          <a:p>
            <a:r>
              <a:rPr lang="en-US" altLang="zh-CN" sz="2800" dirty="0"/>
              <a:t>       struct </a:t>
            </a:r>
            <a:r>
              <a:rPr lang="en-US" altLang="zh-CN" sz="2800" dirty="0" err="1"/>
              <a:t>GLNode</a:t>
            </a:r>
            <a:r>
              <a:rPr lang="en-US" altLang="zh-CN" sz="2800" dirty="0"/>
              <a:t>* </a:t>
            </a:r>
            <a:r>
              <a:rPr lang="en-US" altLang="zh-CN" sz="2800" dirty="0" err="1"/>
              <a:t>tp</a:t>
            </a:r>
            <a:r>
              <a:rPr lang="en-US" altLang="zh-CN" sz="2800" dirty="0"/>
              <a:t>; /*</a:t>
            </a:r>
            <a:r>
              <a:rPr lang="zh-CN" altLang="en-US" sz="2800" dirty="0"/>
              <a:t>同层下一个结点的指针域</a:t>
            </a:r>
            <a:r>
              <a:rPr lang="en-US" altLang="zh-CN" sz="2800" dirty="0"/>
              <a:t>*/</a:t>
            </a:r>
            <a:endParaRPr lang="en-US" altLang="zh-CN" sz="2800" dirty="0"/>
          </a:p>
          <a:p>
            <a:r>
              <a:rPr lang="en-US" altLang="zh-CN" sz="2800" dirty="0"/>
              <a:t>}</a:t>
            </a:r>
            <a:r>
              <a:rPr lang="en-US" altLang="zh-CN" sz="2800" dirty="0" err="1"/>
              <a:t>GLNode</a:t>
            </a:r>
            <a:r>
              <a:rPr lang="en-US" altLang="zh-CN" sz="2800" dirty="0"/>
              <a:t> *</a:t>
            </a:r>
            <a:r>
              <a:rPr lang="en-US" altLang="zh-CN" sz="2800" dirty="0" err="1"/>
              <a:t>GList</a:t>
            </a:r>
            <a:r>
              <a:rPr lang="en-US" altLang="zh-CN" sz="2800" dirty="0"/>
              <a:t>;</a:t>
            </a:r>
            <a:endParaRPr lang="zh-CN" alt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5.4.2  </a:t>
            </a:r>
            <a:r>
              <a:rPr lang="zh-CN" altLang="en-US" sz="3200" dirty="0">
                <a:solidFill>
                  <a:schemeClr val="bg1"/>
                </a:solidFill>
                <a:latin typeface="微软雅黑" panose="020B0503020204020204" pitchFamily="34" charset="-122"/>
                <a:ea typeface="微软雅黑" panose="020B0503020204020204" pitchFamily="34" charset="-122"/>
              </a:rPr>
              <a:t>广义表的操作实现</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920663" y="1396652"/>
            <a:ext cx="6647974" cy="4980402"/>
          </a:xfrm>
          <a:prstGeom prst="rect">
            <a:avLst/>
          </a:prstGeom>
          <a:noFill/>
        </p:spPr>
        <p:txBody>
          <a:bodyPr wrap="none" rtlCol="0">
            <a:spAutoFit/>
          </a:bodyPr>
          <a:lstStyle/>
          <a:p>
            <a:pPr>
              <a:lnSpc>
                <a:spcPct val="150000"/>
              </a:lnSpc>
            </a:pP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dirty="0">
                <a:latin typeface="微软雅黑" panose="020B0503020204020204" pitchFamily="34" charset="-122"/>
                <a:ea typeface="微软雅黑" panose="020B0503020204020204" pitchFamily="34" charset="-122"/>
              </a:rPr>
              <a:t>求广义表的表头和表尾</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dirty="0">
                <a:latin typeface="微软雅黑" panose="020B0503020204020204" pitchFamily="34" charset="-122"/>
                <a:ea typeface="微软雅黑" panose="020B0503020204020204" pitchFamily="34" charset="-122"/>
              </a:rPr>
              <a:t>广义表的长度和深度</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dirty="0">
                <a:latin typeface="微软雅黑" panose="020B0503020204020204" pitchFamily="34" charset="-122"/>
                <a:ea typeface="微软雅黑" panose="020B0503020204020204" pitchFamily="34" charset="-122"/>
              </a:rPr>
              <a:t>统计广义表中原子数目</a:t>
            </a:r>
            <a:endParaRPr lang="en-US" altLang="zh-CN" sz="3600" dirty="0">
              <a:latin typeface="微软雅黑" panose="020B0503020204020204" pitchFamily="34" charset="-122"/>
              <a:ea typeface="微软雅黑" panose="020B0503020204020204" pitchFamily="34" charset="-122"/>
            </a:endParaRPr>
          </a:p>
          <a:p>
            <a:pPr marL="571500" indent="-571500">
              <a:lnSpc>
                <a:spcPct val="150000"/>
              </a:lnSpc>
              <a:buFont typeface="Wingdings" panose="05000000000000000000" pitchFamily="2" charset="2"/>
              <a:buChar char="t"/>
            </a:pPr>
            <a:r>
              <a:rPr lang="zh-CN" altLang="en-US" sz="3600" dirty="0">
                <a:latin typeface="微软雅黑" panose="020B0503020204020204" pitchFamily="34" charset="-122"/>
                <a:ea typeface="微软雅黑" panose="020B0503020204020204" pitchFamily="34" charset="-122"/>
              </a:rPr>
              <a:t>复制广义表</a:t>
            </a:r>
            <a:endParaRPr lang="en-US" altLang="zh-CN" sz="3600" dirty="0">
              <a:latin typeface="微软雅黑" panose="020B0503020204020204" pitchFamily="34" charset="-122"/>
              <a:ea typeface="微软雅黑" panose="020B0503020204020204" pitchFamily="34" charset="-122"/>
            </a:endParaRPr>
          </a:p>
          <a:p>
            <a:pPr>
              <a:lnSpc>
                <a:spcPct val="150000"/>
              </a:lnSpc>
            </a:pP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latin typeface="微软雅黑" panose="020B0503020204020204" pitchFamily="34" charset="-122"/>
                <a:ea typeface="微软雅黑" panose="020B0503020204020204" pitchFamily="34" charset="-122"/>
              </a:rPr>
              <a:t>注意：以头尾链表存储结构为例</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5.4.2  </a:t>
            </a:r>
            <a:r>
              <a:rPr lang="zh-CN" altLang="en-US" sz="3200" dirty="0">
                <a:solidFill>
                  <a:schemeClr val="bg1"/>
                </a:solidFill>
                <a:latin typeface="微软雅黑" panose="020B0503020204020204" pitchFamily="34" charset="-122"/>
                <a:ea typeface="微软雅黑" panose="020B0503020204020204" pitchFamily="34" charset="-122"/>
              </a:rPr>
              <a:t>广义表的操作实现</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1323" y="822957"/>
            <a:ext cx="7367652" cy="5279202"/>
          </a:xfrm>
          <a:prstGeom prst="rect">
            <a:avLst/>
          </a:prstGeom>
          <a:noFill/>
        </p:spPr>
        <p:txBody>
          <a:bodyPr wrap="square">
            <a:spAutoFit/>
          </a:bodyPr>
          <a:lstStyle/>
          <a:p>
            <a:pPr marL="457200" indent="-457200">
              <a:lnSpc>
                <a:spcPct val="150000"/>
              </a:lnSpc>
              <a:buFont typeface="Wingdings" panose="05000000000000000000" pitchFamily="2" charset="2"/>
              <a:buChar char="t"/>
            </a:pPr>
            <a:r>
              <a:rPr lang="zh-CN" altLang="en-US" sz="3200" dirty="0">
                <a:latin typeface="微软雅黑" panose="020B0503020204020204" pitchFamily="34" charset="-122"/>
                <a:ea typeface="微软雅黑" panose="020B0503020204020204" pitchFamily="34" charset="-122"/>
              </a:rPr>
              <a:t>求广义表的表头和表尾</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err="1">
                <a:latin typeface="微软雅黑" panose="020B0503020204020204" pitchFamily="34" charset="-122"/>
                <a:ea typeface="微软雅黑" panose="020B0503020204020204" pitchFamily="34" charset="-122"/>
              </a:rPr>
              <a:t>GList</a:t>
            </a:r>
            <a:r>
              <a:rPr lang="en-US" altLang="zh-CN" sz="2800" dirty="0">
                <a:latin typeface="微软雅黑" panose="020B0503020204020204" pitchFamily="34" charset="-122"/>
                <a:ea typeface="微软雅黑" panose="020B0503020204020204" pitchFamily="34" charset="-122"/>
              </a:rPr>
              <a:t>  Head(</a:t>
            </a:r>
            <a:r>
              <a:rPr lang="en-US" altLang="zh-CN" sz="2800" dirty="0" err="1">
                <a:latin typeface="微软雅黑" panose="020B0503020204020204" pitchFamily="34" charset="-122"/>
                <a:ea typeface="微软雅黑" panose="020B0503020204020204" pitchFamily="34" charset="-122"/>
              </a:rPr>
              <a:t>GList</a:t>
            </a:r>
            <a:r>
              <a:rPr lang="en-US" altLang="zh-CN" sz="2800" dirty="0">
                <a:latin typeface="微软雅黑" panose="020B0503020204020204" pitchFamily="34" charset="-122"/>
                <a:ea typeface="微软雅黑" panose="020B0503020204020204" pitchFamily="34" charset="-122"/>
              </a:rPr>
              <a:t>  L)</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求 广义表的表头，并返回 表头指针</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if(L==NULL) return (NULL);</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if(L-&gt;tag==ATOM)  exit(0);</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else return (L-&gt;</a:t>
            </a:r>
            <a:r>
              <a:rPr lang="en-US" altLang="zh-CN" sz="2800" dirty="0" err="1">
                <a:latin typeface="微软雅黑" panose="020B0503020204020204" pitchFamily="34" charset="-122"/>
                <a:ea typeface="微软雅黑" panose="020B0503020204020204" pitchFamily="34" charset="-122"/>
              </a:rPr>
              <a:t>atom_htp.htp.hp</a:t>
            </a: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621" y="1037086"/>
            <a:ext cx="3312294" cy="194899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5.4.2  </a:t>
            </a:r>
            <a:r>
              <a:rPr lang="zh-CN" altLang="en-US" sz="3200" dirty="0">
                <a:solidFill>
                  <a:schemeClr val="bg1"/>
                </a:solidFill>
                <a:latin typeface="微软雅黑" panose="020B0503020204020204" pitchFamily="34" charset="-122"/>
                <a:ea typeface="微软雅黑" panose="020B0503020204020204" pitchFamily="34" charset="-122"/>
              </a:rPr>
              <a:t>广义表的操作实现</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1323" y="822957"/>
            <a:ext cx="7367652" cy="5279202"/>
          </a:xfrm>
          <a:prstGeom prst="rect">
            <a:avLst/>
          </a:prstGeom>
          <a:noFill/>
        </p:spPr>
        <p:txBody>
          <a:bodyPr wrap="square">
            <a:spAutoFit/>
          </a:bodyPr>
          <a:lstStyle/>
          <a:p>
            <a:pPr marL="457200" indent="-457200">
              <a:lnSpc>
                <a:spcPct val="150000"/>
              </a:lnSpc>
              <a:buFont typeface="Wingdings" panose="05000000000000000000" pitchFamily="2" charset="2"/>
              <a:buChar char="t"/>
            </a:pPr>
            <a:r>
              <a:rPr lang="zh-CN" altLang="en-US" sz="3200" dirty="0">
                <a:latin typeface="微软雅黑" panose="020B0503020204020204" pitchFamily="34" charset="-122"/>
                <a:ea typeface="微软雅黑" panose="020B0503020204020204" pitchFamily="34" charset="-122"/>
              </a:rPr>
              <a:t>求广义表的表头和表尾</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err="1">
                <a:latin typeface="微软雅黑" panose="020B0503020204020204" pitchFamily="34" charset="-122"/>
                <a:ea typeface="微软雅黑" panose="020B0503020204020204" pitchFamily="34" charset="-122"/>
              </a:rPr>
              <a:t>GList</a:t>
            </a:r>
            <a:r>
              <a:rPr lang="en-US" altLang="zh-CN" sz="2800" dirty="0">
                <a:latin typeface="微软雅黑" panose="020B0503020204020204" pitchFamily="34" charset="-122"/>
                <a:ea typeface="微软雅黑" panose="020B0503020204020204" pitchFamily="34" charset="-122"/>
              </a:rPr>
              <a:t>  Tail(</a:t>
            </a:r>
            <a:r>
              <a:rPr lang="en-US" altLang="zh-CN" sz="2800" dirty="0" err="1">
                <a:latin typeface="微软雅黑" panose="020B0503020204020204" pitchFamily="34" charset="-122"/>
                <a:ea typeface="微软雅黑" panose="020B0503020204020204" pitchFamily="34" charset="-122"/>
              </a:rPr>
              <a:t>GList</a:t>
            </a:r>
            <a:r>
              <a:rPr lang="en-US" altLang="zh-CN" sz="2800" dirty="0">
                <a:latin typeface="微软雅黑" panose="020B0503020204020204" pitchFamily="34" charset="-122"/>
                <a:ea typeface="微软雅黑" panose="020B0503020204020204" pitchFamily="34" charset="-122"/>
              </a:rPr>
              <a:t>  L)</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求 广义表的表尾，并返回 表尾指针</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if(L==NULL) return (NULL);</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if(L-&gt;tag==ATOM)  exit(0);</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else return (L-&gt;atom_htp.htp.tp); </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621" y="1037086"/>
            <a:ext cx="3312294" cy="19489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上次课回顾</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10" name="文本框 9"/>
          <p:cNvSpPr txBox="1"/>
          <p:nvPr/>
        </p:nvSpPr>
        <p:spPr>
          <a:xfrm>
            <a:off x="563213" y="3275667"/>
            <a:ext cx="8332502" cy="590033"/>
          </a:xfrm>
          <a:prstGeom prst="rect">
            <a:avLst/>
          </a:prstGeom>
          <a:noFill/>
        </p:spPr>
        <p:txBody>
          <a:bodyPr wrap="square">
            <a:spAutoFit/>
          </a:bodyPr>
          <a:lstStyle/>
          <a:p>
            <a:pPr>
              <a:lnSpc>
                <a:spcPct val="150000"/>
              </a:lnSpc>
            </a:pPr>
            <a:r>
              <a:rPr lang="en-US" altLang="zh-CN" sz="2400" dirty="0"/>
              <a:t>        </a:t>
            </a:r>
            <a:endParaRPr lang="en-US" altLang="zh-CN" sz="2400"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145" y="939148"/>
            <a:ext cx="7709770" cy="57823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73849" y="172799"/>
            <a:ext cx="7367652" cy="6183552"/>
          </a:xfrm>
          <a:prstGeom prst="rect">
            <a:avLst/>
          </a:prstGeom>
          <a:noFill/>
        </p:spPr>
        <p:txBody>
          <a:bodyPr wrap="square">
            <a:spAutoFit/>
          </a:bodyPr>
          <a:lstStyle/>
          <a:p>
            <a:pPr marL="457200" indent="-457200">
              <a:lnSpc>
                <a:spcPct val="150000"/>
              </a:lnSpc>
              <a:buFont typeface="Wingdings" panose="05000000000000000000" pitchFamily="2" charset="2"/>
              <a:buChar char="t"/>
            </a:pPr>
            <a:r>
              <a:rPr lang="zh-CN" altLang="en-US" sz="3200" dirty="0">
                <a:latin typeface="微软雅黑" panose="020B0503020204020204" pitchFamily="34" charset="-122"/>
                <a:ea typeface="微软雅黑" panose="020B0503020204020204" pitchFamily="34" charset="-122"/>
              </a:rPr>
              <a:t>求广义表的长度</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int  Length(</a:t>
            </a:r>
            <a:r>
              <a:rPr lang="en-US" altLang="zh-CN" dirty="0" err="1">
                <a:latin typeface="微软雅黑" panose="020B0503020204020204" pitchFamily="34" charset="-122"/>
                <a:ea typeface="微软雅黑" panose="020B0503020204020204" pitchFamily="34" charset="-122"/>
              </a:rPr>
              <a:t>GList</a:t>
            </a:r>
            <a:r>
              <a:rPr lang="en-US" altLang="zh-CN" dirty="0">
                <a:latin typeface="微软雅黑" panose="020B0503020204020204" pitchFamily="34" charset="-122"/>
                <a:ea typeface="微软雅黑" panose="020B0503020204020204" pitchFamily="34" charset="-122"/>
              </a:rPr>
              <a:t>  L)</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求 广义表的长度，并返回长度值</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int k=0;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GLNode</a:t>
            </a:r>
            <a:r>
              <a:rPr lang="en-US" altLang="zh-CN" dirty="0">
                <a:latin typeface="微软雅黑" panose="020B0503020204020204" pitchFamily="34" charset="-122"/>
                <a:ea typeface="微软雅黑" panose="020B0503020204020204" pitchFamily="34" charset="-122"/>
              </a:rPr>
              <a:t>* s;</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if(L==NULL) return (0);  /*</a:t>
            </a:r>
            <a:r>
              <a:rPr lang="zh-CN" altLang="en-US" dirty="0">
                <a:latin typeface="微软雅黑" panose="020B0503020204020204" pitchFamily="34" charset="-122"/>
                <a:ea typeface="微软雅黑" panose="020B0503020204020204" pitchFamily="34" charset="-122"/>
              </a:rPr>
              <a:t>空表长度为</a:t>
            </a:r>
            <a:r>
              <a:rPr lang="en-US" altLang="zh-CN" dirty="0">
                <a:latin typeface="微软雅黑" panose="020B0503020204020204" pitchFamily="34" charset="-122"/>
                <a:ea typeface="微软雅黑" panose="020B0503020204020204" pitchFamily="34" charset="-122"/>
              </a:rPr>
              <a:t>0*/</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if(L-&gt;tag==ATOM)  exit(0); /*</a:t>
            </a:r>
            <a:r>
              <a:rPr lang="zh-CN" altLang="en-US" dirty="0">
                <a:latin typeface="微软雅黑" panose="020B0503020204020204" pitchFamily="34" charset="-122"/>
                <a:ea typeface="微软雅黑" panose="020B0503020204020204" pitchFamily="34" charset="-122"/>
              </a:rPr>
              <a:t>原子不是表</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s=L;</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while(s!=NULL)  /*</a:t>
            </a:r>
            <a:r>
              <a:rPr lang="zh-CN" altLang="en-US" dirty="0">
                <a:latin typeface="微软雅黑" panose="020B0503020204020204" pitchFamily="34" charset="-122"/>
                <a:ea typeface="微软雅黑" panose="020B0503020204020204" pitchFamily="34" charset="-122"/>
              </a:rPr>
              <a:t>统计最上层表的长度</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k++</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s=s-&gt;atom_htp.htp.tp;</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(k);</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67621" y="1037086"/>
            <a:ext cx="3312294" cy="194899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80112" y="0"/>
            <a:ext cx="7367652" cy="6599051"/>
          </a:xfrm>
          <a:prstGeom prst="rect">
            <a:avLst/>
          </a:prstGeom>
          <a:noFill/>
        </p:spPr>
        <p:txBody>
          <a:bodyPr wrap="square">
            <a:spAutoFit/>
          </a:bodyPr>
          <a:lstStyle/>
          <a:p>
            <a:pPr marL="457200" indent="-457200">
              <a:lnSpc>
                <a:spcPct val="150000"/>
              </a:lnSpc>
              <a:buFont typeface="Wingdings" panose="05000000000000000000" pitchFamily="2" charset="2"/>
              <a:buChar char="t"/>
            </a:pPr>
            <a:r>
              <a:rPr lang="zh-CN" altLang="en-US" sz="3200" dirty="0">
                <a:latin typeface="微软雅黑" panose="020B0503020204020204" pitchFamily="34" charset="-122"/>
                <a:ea typeface="微软雅黑" panose="020B0503020204020204" pitchFamily="34" charset="-122"/>
              </a:rPr>
              <a:t>求广义表的深度</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int  Depth(</a:t>
            </a:r>
            <a:r>
              <a:rPr lang="en-US" altLang="zh-CN" dirty="0" err="1">
                <a:latin typeface="微软雅黑" panose="020B0503020204020204" pitchFamily="34" charset="-122"/>
                <a:ea typeface="微软雅黑" panose="020B0503020204020204" pitchFamily="34" charset="-122"/>
              </a:rPr>
              <a:t>GList</a:t>
            </a:r>
            <a:r>
              <a:rPr lang="en-US" altLang="zh-CN" dirty="0">
                <a:latin typeface="微软雅黑" panose="020B0503020204020204" pitchFamily="34" charset="-122"/>
                <a:ea typeface="微软雅黑" panose="020B0503020204020204" pitchFamily="34" charset="-122"/>
              </a:rPr>
              <a:t>  L)</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求 广义表的深度，并返回深度值</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int d, max;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GLNode</a:t>
            </a:r>
            <a:r>
              <a:rPr lang="en-US" altLang="zh-CN" dirty="0">
                <a:latin typeface="微软雅黑" panose="020B0503020204020204" pitchFamily="34" charset="-122"/>
                <a:ea typeface="微软雅黑" panose="020B0503020204020204" pitchFamily="34" charset="-122"/>
              </a:rPr>
              <a:t>* s;</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if(L==NULL) return (1);  /*</a:t>
            </a:r>
            <a:r>
              <a:rPr lang="zh-CN" altLang="en-US" dirty="0">
                <a:latin typeface="微软雅黑" panose="020B0503020204020204" pitchFamily="34" charset="-122"/>
                <a:ea typeface="微软雅黑" panose="020B0503020204020204" pitchFamily="34" charset="-122"/>
              </a:rPr>
              <a:t>空表深度为</a:t>
            </a:r>
            <a:r>
              <a:rPr lang="en-US" altLang="zh-CN" dirty="0">
                <a:latin typeface="微软雅黑" panose="020B0503020204020204" pitchFamily="34" charset="-122"/>
                <a:ea typeface="微软雅黑" panose="020B0503020204020204" pitchFamily="34" charset="-122"/>
              </a:rPr>
              <a:t>1*/</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if(L-&gt;tag==ATOM)  exit(0); /*</a:t>
            </a:r>
            <a:r>
              <a:rPr lang="zh-CN" altLang="en-US" dirty="0">
                <a:latin typeface="微软雅黑" panose="020B0503020204020204" pitchFamily="34" charset="-122"/>
                <a:ea typeface="微软雅黑" panose="020B0503020204020204" pitchFamily="34" charset="-122"/>
              </a:rPr>
              <a:t>原子深度为</a:t>
            </a:r>
            <a:r>
              <a:rPr lang="en-US" altLang="zh-CN" dirty="0">
                <a:latin typeface="微软雅黑" panose="020B0503020204020204" pitchFamily="34" charset="-122"/>
                <a:ea typeface="微软雅黑" panose="020B0503020204020204" pitchFamily="34" charset="-122"/>
              </a:rPr>
              <a:t>0*/</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s=L;</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while(s!=NULL)</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d= Depth(s-&gt;</a:t>
            </a:r>
            <a:r>
              <a:rPr lang="en-US" altLang="zh-CN" dirty="0" err="1">
                <a:latin typeface="微软雅黑" panose="020B0503020204020204" pitchFamily="34" charset="-122"/>
                <a:ea typeface="微软雅黑" panose="020B0503020204020204" pitchFamily="34" charset="-122"/>
              </a:rPr>
              <a:t>atom_hp.htp.hp</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d&gt;max</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max=d;</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s= s-&gt;atom_hp.htp.tp;</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(max+1);  /*</a:t>
            </a:r>
            <a:r>
              <a:rPr lang="zh-CN" altLang="en-US" dirty="0">
                <a:latin typeface="微软雅黑" panose="020B0503020204020204" pitchFamily="34" charset="-122"/>
                <a:ea typeface="微软雅黑" panose="020B0503020204020204" pitchFamily="34" charset="-122"/>
              </a:rPr>
              <a:t>表的深度等于最深子表的深度加</a:t>
            </a:r>
            <a:r>
              <a:rPr lang="en-US" altLang="zh-CN" dirty="0">
                <a:latin typeface="微软雅黑" panose="020B0503020204020204" pitchFamily="34" charset="-122"/>
                <a:ea typeface="微软雅黑" panose="020B0503020204020204" pitchFamily="34" charset="-122"/>
              </a:rPr>
              <a:t>1*/</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67621" y="1037086"/>
            <a:ext cx="3312294" cy="194899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80112" y="0"/>
            <a:ext cx="7367652" cy="4937057"/>
          </a:xfrm>
          <a:prstGeom prst="rect">
            <a:avLst/>
          </a:prstGeom>
          <a:noFill/>
        </p:spPr>
        <p:txBody>
          <a:bodyPr wrap="square">
            <a:spAutoFit/>
          </a:bodyPr>
          <a:lstStyle/>
          <a:p>
            <a:pPr marL="457200" indent="-457200">
              <a:lnSpc>
                <a:spcPct val="150000"/>
              </a:lnSpc>
              <a:buFont typeface="Wingdings" panose="05000000000000000000" pitchFamily="2" charset="2"/>
              <a:buChar char="t"/>
            </a:pPr>
            <a:r>
              <a:rPr lang="zh-CN" altLang="en-US" sz="3200" dirty="0">
                <a:latin typeface="微软雅黑" panose="020B0503020204020204" pitchFamily="34" charset="-122"/>
                <a:ea typeface="微软雅黑" panose="020B0503020204020204" pitchFamily="34" charset="-122"/>
              </a:rPr>
              <a:t>统计广义表中原子数目</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int  </a:t>
            </a:r>
            <a:r>
              <a:rPr lang="en-US" altLang="zh-CN" dirty="0" err="1">
                <a:latin typeface="微软雅黑" panose="020B0503020204020204" pitchFamily="34" charset="-122"/>
                <a:ea typeface="微软雅黑" panose="020B0503020204020204" pitchFamily="34" charset="-122"/>
              </a:rPr>
              <a:t>CountAtom</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GList</a:t>
            </a:r>
            <a:r>
              <a:rPr lang="en-US" altLang="zh-CN" dirty="0">
                <a:latin typeface="微软雅黑" panose="020B0503020204020204" pitchFamily="34" charset="-122"/>
                <a:ea typeface="微软雅黑" panose="020B0503020204020204" pitchFamily="34" charset="-122"/>
              </a:rPr>
              <a:t>  L)</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求广义表</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中原子结点数目，并返回原子结点数目值</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int n1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if(L==NULL)  return(0);   /*</a:t>
            </a:r>
            <a:r>
              <a:rPr lang="zh-CN" altLang="en-US" dirty="0">
                <a:latin typeface="微软雅黑" panose="020B0503020204020204" pitchFamily="34" charset="-122"/>
                <a:ea typeface="微软雅黑" panose="020B0503020204020204" pitchFamily="34" charset="-122"/>
              </a:rPr>
              <a:t>空表中没有原子</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if(L-&gt;tag==ATOM)  return(1); /*L</a:t>
            </a:r>
            <a:r>
              <a:rPr lang="zh-CN" altLang="en-US" dirty="0">
                <a:latin typeface="微软雅黑" panose="020B0503020204020204" pitchFamily="34" charset="-122"/>
                <a:ea typeface="微软雅黑" panose="020B0503020204020204" pitchFamily="34" charset="-122"/>
              </a:rPr>
              <a:t>指向单个原子</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n1=</a:t>
            </a:r>
            <a:r>
              <a:rPr lang="en-US" altLang="zh-CN" dirty="0" err="1">
                <a:latin typeface="微软雅黑" panose="020B0503020204020204" pitchFamily="34" charset="-122"/>
                <a:ea typeface="微软雅黑" panose="020B0503020204020204" pitchFamily="34" charset="-122"/>
              </a:rPr>
              <a:t>CountAtom</a:t>
            </a:r>
            <a:r>
              <a:rPr lang="en-US" altLang="zh-CN" dirty="0">
                <a:latin typeface="微软雅黑" panose="020B0503020204020204" pitchFamily="34" charset="-122"/>
                <a:ea typeface="微软雅黑" panose="020B0503020204020204" pitchFamily="34" charset="-122"/>
              </a:rPr>
              <a:t>(L-&gt;</a:t>
            </a:r>
            <a:r>
              <a:rPr lang="en-US" altLang="zh-CN" dirty="0" err="1">
                <a:latin typeface="微软雅黑" panose="020B0503020204020204" pitchFamily="34" charset="-122"/>
                <a:ea typeface="微软雅黑" panose="020B0503020204020204" pitchFamily="34" charset="-122"/>
              </a:rPr>
              <a:t>atom_htp.htp.hp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求表头中的原子数目</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n2=</a:t>
            </a:r>
            <a:r>
              <a:rPr lang="en-US" altLang="zh-CN" dirty="0" err="1">
                <a:latin typeface="微软雅黑" panose="020B0503020204020204" pitchFamily="34" charset="-122"/>
                <a:ea typeface="微软雅黑" panose="020B0503020204020204" pitchFamily="34" charset="-122"/>
              </a:rPr>
              <a:t>CountAtom</a:t>
            </a:r>
            <a:r>
              <a:rPr lang="en-US" altLang="zh-CN" dirty="0">
                <a:latin typeface="微软雅黑" panose="020B0503020204020204" pitchFamily="34" charset="-122"/>
                <a:ea typeface="微软雅黑" panose="020B0503020204020204" pitchFamily="34" charset="-122"/>
              </a:rPr>
              <a:t>(L-&gt;atom_htp.htp.tp); /*</a:t>
            </a:r>
            <a:r>
              <a:rPr lang="zh-CN" altLang="en-US" dirty="0">
                <a:latin typeface="微软雅黑" panose="020B0503020204020204" pitchFamily="34" charset="-122"/>
                <a:ea typeface="微软雅黑" panose="020B0503020204020204" pitchFamily="34" charset="-122"/>
              </a:rPr>
              <a:t>求表尾中的原子数目</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(n1+n2);</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92129" y="4137840"/>
            <a:ext cx="3312294" cy="194899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80111" y="0"/>
            <a:ext cx="7868693" cy="7014549"/>
          </a:xfrm>
          <a:prstGeom prst="rect">
            <a:avLst/>
          </a:prstGeom>
          <a:noFill/>
        </p:spPr>
        <p:txBody>
          <a:bodyPr wrap="square">
            <a:spAutoFit/>
          </a:bodyPr>
          <a:lstStyle/>
          <a:p>
            <a:pPr marL="457200" indent="-457200">
              <a:lnSpc>
                <a:spcPct val="150000"/>
              </a:lnSpc>
              <a:buFont typeface="Wingdings" panose="05000000000000000000" pitchFamily="2" charset="2"/>
              <a:buChar char="t"/>
            </a:pPr>
            <a:r>
              <a:rPr lang="zh-CN" altLang="en-US" sz="3200" dirty="0">
                <a:latin typeface="微软雅黑" panose="020B0503020204020204" pitchFamily="34" charset="-122"/>
                <a:ea typeface="微软雅黑" panose="020B0503020204020204" pitchFamily="34" charset="-122"/>
              </a:rPr>
              <a:t>复制广义表</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int  </a:t>
            </a:r>
            <a:r>
              <a:rPr lang="en-US" altLang="zh-CN" dirty="0" err="1">
                <a:latin typeface="微软雅黑" panose="020B0503020204020204" pitchFamily="34" charset="-122"/>
                <a:ea typeface="微软雅黑" panose="020B0503020204020204" pitchFamily="34" charset="-122"/>
              </a:rPr>
              <a:t>CopyGList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GList</a:t>
            </a:r>
            <a:r>
              <a:rPr lang="en-US" altLang="zh-CN" dirty="0">
                <a:latin typeface="微软雅黑" panose="020B0503020204020204" pitchFamily="34" charset="-122"/>
                <a:ea typeface="微软雅黑" panose="020B0503020204020204" pitchFamily="34" charset="-122"/>
              </a:rPr>
              <a:t>  S, </a:t>
            </a:r>
            <a:r>
              <a:rPr lang="en-US" altLang="zh-CN" dirty="0" err="1">
                <a:latin typeface="微软雅黑" panose="020B0503020204020204" pitchFamily="34" charset="-122"/>
                <a:ea typeface="微软雅黑" panose="020B0503020204020204" pitchFamily="34" charset="-122"/>
              </a:rPr>
              <a:t>GList</a:t>
            </a:r>
            <a:r>
              <a:rPr lang="en-US" altLang="zh-CN" dirty="0">
                <a:latin typeface="微软雅黑" panose="020B0503020204020204" pitchFamily="34" charset="-122"/>
                <a:ea typeface="微软雅黑" panose="020B0503020204020204" pitchFamily="34" charset="-122"/>
              </a:rPr>
              <a:t>* 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 (S==NULL) {  *T=NULL; return (OK);  }   /*</a:t>
            </a:r>
            <a:r>
              <a:rPr lang="zh-CN" altLang="en-US" dirty="0">
                <a:latin typeface="微软雅黑" panose="020B0503020204020204" pitchFamily="34" charset="-122"/>
                <a:ea typeface="微软雅黑" panose="020B0503020204020204" pitchFamily="34" charset="-122"/>
              </a:rPr>
              <a:t>复制空表</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GLNode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malloc</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sizeof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GLNode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if(*T==NULL)  return(ERROR);</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(*T)-&gt;tag=S-&gt;tag;</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S-&gt;tag==ATOM</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(*T)-&gt;atom=S-&gt;atom;  /*</a:t>
            </a:r>
            <a:r>
              <a:rPr lang="zh-CN" altLang="en-US" dirty="0">
                <a:latin typeface="微软雅黑" panose="020B0503020204020204" pitchFamily="34" charset="-122"/>
                <a:ea typeface="微软雅黑" panose="020B0503020204020204" pitchFamily="34" charset="-122"/>
              </a:rPr>
              <a:t>复制单个原子</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else{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复制表头</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CopyGList</a:t>
            </a:r>
            <a:r>
              <a:rPr lang="en-US" altLang="zh-CN" dirty="0">
                <a:latin typeface="微软雅黑" panose="020B0503020204020204" pitchFamily="34" charset="-122"/>
                <a:ea typeface="微软雅黑" panose="020B0503020204020204" pitchFamily="34" charset="-122"/>
              </a:rPr>
              <a:t>(S-&gt;</a:t>
            </a:r>
            <a:r>
              <a:rPr lang="en-US" altLang="zh-CN" dirty="0" err="1">
                <a:latin typeface="微软雅黑" panose="020B0503020204020204" pitchFamily="34" charset="-122"/>
                <a:ea typeface="微软雅黑" panose="020B0503020204020204" pitchFamily="34" charset="-122"/>
              </a:rPr>
              <a:t>atom_htp.htp.hp</a:t>
            </a:r>
            <a:r>
              <a:rPr lang="en-US" altLang="zh-CN" dirty="0">
                <a:latin typeface="微软雅黑" panose="020B0503020204020204" pitchFamily="34" charset="-122"/>
                <a:ea typeface="微软雅黑" panose="020B0503020204020204" pitchFamily="34" charset="-122"/>
              </a:rPr>
              <a:t>, &amp;((*T) -&gt;</a:t>
            </a:r>
            <a:r>
              <a:rPr lang="en-US" altLang="zh-CN" dirty="0" err="1">
                <a:latin typeface="微软雅黑" panose="020B0503020204020204" pitchFamily="34" charset="-122"/>
                <a:ea typeface="微软雅黑" panose="020B0503020204020204" pitchFamily="34" charset="-122"/>
              </a:rPr>
              <a:t>atom_htp.htp.hp</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复制表尾</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CopyGList</a:t>
            </a:r>
            <a:r>
              <a:rPr lang="en-US" altLang="zh-CN" dirty="0">
                <a:latin typeface="微软雅黑" panose="020B0503020204020204" pitchFamily="34" charset="-122"/>
                <a:ea typeface="微软雅黑" panose="020B0503020204020204" pitchFamily="34" charset="-122"/>
              </a:rPr>
              <a:t>(S-&gt;atom_htp.htp.tp, &amp;((*T) -&gt;atom_htp.htp.tp));</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return(OK);</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67621" y="1042948"/>
            <a:ext cx="3312294" cy="194899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rot="10800000"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rPr>
              <a:t>      第三章  数组和广义表</a:t>
            </a:r>
            <a:endParaRPr lang="zh-CN" altLang="en-US" sz="4000" b="1" dirty="0">
              <a:solidFill>
                <a:schemeClr val="bg1"/>
              </a:solidFill>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0" name="矩形 5"/>
          <p:cNvSpPr/>
          <p:nvPr/>
        </p:nvSpPr>
        <p:spPr>
          <a:xfrm>
            <a:off x="825717" y="1238954"/>
            <a:ext cx="6408063" cy="4600234"/>
          </a:xfrm>
          <a:prstGeom prst="rect">
            <a:avLst/>
          </a:prstGeom>
          <a:noFill/>
          <a:ln w="9525">
            <a:noFill/>
          </a:ln>
        </p:spPr>
        <p:txBody>
          <a:bodyPr wrap="square" anchor="t">
            <a:spAutoFit/>
          </a:bodyPr>
          <a:lstStyle/>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5.1</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 数组的定义和运算</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5.2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数组的顺序存储和实现</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5.3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特殊矩阵和压缩矩阵</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5.4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广义表</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5.5 </a:t>
            </a:r>
            <a:r>
              <a:rPr lang="zh-CN" altLang="en-US"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总结与提高</a:t>
            </a:r>
            <a:endParaRPr lang="en-US" altLang="zh-CN"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5.5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总结与提高</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280235" y="1557093"/>
            <a:ext cx="4075155" cy="2308324"/>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600" dirty="0">
                <a:latin typeface="微软雅黑" panose="020B0503020204020204" pitchFamily="34" charset="-122"/>
                <a:ea typeface="微软雅黑" panose="020B0503020204020204" pitchFamily="34" charset="-122"/>
                <a:sym typeface="Wingdings 2" panose="05020102010507070707" pitchFamily="18" charset="2"/>
              </a:rPr>
              <a:t>5</a:t>
            </a:r>
            <a:r>
              <a:rPr lang="en-US" altLang="zh-CN" sz="3600" dirty="0">
                <a:latin typeface="微软雅黑" panose="020B0503020204020204" pitchFamily="34" charset="-122"/>
                <a:ea typeface="微软雅黑" panose="020B0503020204020204" pitchFamily="34" charset="-122"/>
              </a:rPr>
              <a:t>.5.1 </a:t>
            </a:r>
            <a:r>
              <a:rPr lang="zh-CN" altLang="en-US" sz="3600" dirty="0">
                <a:latin typeface="微软雅黑" panose="020B0503020204020204" pitchFamily="34" charset="-122"/>
                <a:ea typeface="微软雅黑" panose="020B0503020204020204" pitchFamily="34" charset="-122"/>
              </a:rPr>
              <a:t>主要知识点</a:t>
            </a:r>
            <a:endParaRPr lang="en-US" altLang="zh-CN" sz="3600" dirty="0">
              <a:latin typeface="微软雅黑" panose="020B0503020204020204" pitchFamily="34" charset="-122"/>
              <a:ea typeface="微软雅黑" panose="020B0503020204020204" pitchFamily="34" charset="-122"/>
            </a:endParaRPr>
          </a:p>
          <a:p>
            <a:endParaRPr lang="en-US" altLang="zh-CN" sz="3600" dirty="0">
              <a:latin typeface="微软雅黑" panose="020B0503020204020204" pitchFamily="34" charset="-122"/>
              <a:ea typeface="微软雅黑" panose="020B0503020204020204" pitchFamily="34" charset="-122"/>
            </a:endParaRPr>
          </a:p>
          <a:p>
            <a:r>
              <a:rPr lang="zh-CN" altLang="en-US" sz="36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600" dirty="0">
                <a:latin typeface="微软雅黑" panose="020B0503020204020204" pitchFamily="34" charset="-122"/>
                <a:ea typeface="微软雅黑" panose="020B0503020204020204" pitchFamily="34" charset="-122"/>
                <a:sym typeface="Wingdings 2" panose="05020102010507070707" pitchFamily="18" charset="2"/>
              </a:rPr>
              <a:t>5.5.2 </a:t>
            </a:r>
            <a:r>
              <a:rPr lang="zh-CN" altLang="en-US" sz="3600" dirty="0">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36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36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5.5.1  </a:t>
            </a:r>
            <a:r>
              <a:rPr lang="zh-CN" altLang="en-US" sz="3200" dirty="0">
                <a:solidFill>
                  <a:schemeClr val="bg1"/>
                </a:solidFill>
                <a:latin typeface="微软雅黑" panose="020B0503020204020204" pitchFamily="34" charset="-122"/>
                <a:ea typeface="微软雅黑" panose="020B0503020204020204" pitchFamily="34" charset="-122"/>
              </a:rPr>
              <a:t>主要知识点</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799318" y="1430470"/>
            <a:ext cx="7367652" cy="2487412"/>
          </a:xfrm>
          <a:prstGeom prst="rect">
            <a:avLst/>
          </a:prstGeom>
          <a:noFill/>
        </p:spPr>
        <p:txBody>
          <a:bodyPr wrap="square">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）数组的基本知识点</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）特殊矩阵的压缩矩阵</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）广义表</a:t>
            </a:r>
            <a:endParaRPr lang="en-US" altLang="zh-CN"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254436" y="0"/>
            <a:ext cx="8739252" cy="6017866"/>
          </a:xfrm>
          <a:prstGeom prst="rect">
            <a:avLst/>
          </a:prstGeom>
          <a:noFill/>
        </p:spPr>
        <p:txBody>
          <a:bodyPr wrap="square">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）数组的基本知识点</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维数组可以看成是每个数据元素均是一个</a:t>
            </a:r>
            <a:r>
              <a:rPr lang="en-US" altLang="zh-CN" sz="2800" dirty="0">
                <a:latin typeface="微软雅黑" panose="020B0503020204020204" pitchFamily="34" charset="-122"/>
                <a:ea typeface="微软雅黑" panose="020B0503020204020204" pitchFamily="34" charset="-122"/>
              </a:rPr>
              <a:t>n-1</a:t>
            </a:r>
            <a:r>
              <a:rPr lang="zh-CN" altLang="en-US" sz="2800" dirty="0">
                <a:latin typeface="微软雅黑" panose="020B0503020204020204" pitchFamily="34" charset="-122"/>
                <a:ea typeface="微软雅黑" panose="020B0503020204020204" pitchFamily="34" charset="-122"/>
              </a:rPr>
              <a:t>维数组的</a:t>
            </a:r>
            <a:r>
              <a:rPr lang="zh-CN" altLang="en-US" sz="2800" dirty="0">
                <a:solidFill>
                  <a:srgbClr val="0070C0"/>
                </a:solidFill>
                <a:latin typeface="微软雅黑" panose="020B0503020204020204" pitchFamily="34" charset="-122"/>
                <a:ea typeface="微软雅黑" panose="020B0503020204020204" pitchFamily="34" charset="-122"/>
              </a:rPr>
              <a:t>线性表</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数组是一组有</a:t>
            </a:r>
            <a:r>
              <a:rPr lang="zh-CN" altLang="en-US" sz="2800" dirty="0">
                <a:solidFill>
                  <a:srgbClr val="0070C0"/>
                </a:solidFill>
                <a:latin typeface="微软雅黑" panose="020B0503020204020204" pitchFamily="34" charset="-122"/>
                <a:ea typeface="微软雅黑" panose="020B0503020204020204" pitchFamily="34" charset="-122"/>
              </a:rPr>
              <a:t>固定个数元素的集合</a:t>
            </a:r>
            <a:r>
              <a:rPr lang="zh-CN" altLang="en-US" sz="2800" dirty="0">
                <a:latin typeface="微软雅黑" panose="020B0503020204020204" pitchFamily="34" charset="-122"/>
                <a:ea typeface="微软雅黑" panose="020B0503020204020204" pitchFamily="34" charset="-122"/>
              </a:rPr>
              <a:t>。给出维数和每一维的上下限，数组中的元素个数就固定了。</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a:latin typeface="微软雅黑" panose="020B0503020204020204" pitchFamily="34" charset="-122"/>
                <a:ea typeface="微软雅黑" panose="020B0503020204020204" pitchFamily="34" charset="-122"/>
              </a:rPr>
              <a:t>数组采用顺序存储结构，其主要操作是</a:t>
            </a:r>
            <a:r>
              <a:rPr lang="zh-CN" altLang="en-US" sz="2800" dirty="0">
                <a:solidFill>
                  <a:srgbClr val="0070C0"/>
                </a:solidFill>
                <a:latin typeface="微软雅黑" panose="020B0503020204020204" pitchFamily="34" charset="-122"/>
                <a:ea typeface="微软雅黑" panose="020B0503020204020204" pitchFamily="34" charset="-122"/>
              </a:rPr>
              <a:t>随机存取</a:t>
            </a:r>
            <a:r>
              <a:rPr lang="zh-CN" altLang="en-US" sz="2800" dirty="0">
                <a:latin typeface="微软雅黑" panose="020B0503020204020204" pitchFamily="34" charset="-122"/>
                <a:ea typeface="微软雅黑" panose="020B0503020204020204" pitchFamily="34" charset="-122"/>
              </a:rPr>
              <a:t>，即数据元素的定位通过给定元素的下标即可得到该元素在计算机中的存放位置。</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254435" y="0"/>
                <a:ext cx="8601465" cy="5438605"/>
              </a:xfrm>
              <a:prstGeom prst="rect">
                <a:avLst/>
              </a:prstGeom>
              <a:noFill/>
            </p:spPr>
            <p:txBody>
              <a:bodyPr wrap="square">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）特殊矩阵的压缩矩阵</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特殊矩阵的特殊性表现在：</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a:solidFill>
                      <a:srgbClr val="0070C0"/>
                    </a:solidFill>
                    <a:latin typeface="微软雅黑" panose="020B0503020204020204" pitchFamily="34" charset="-122"/>
                    <a:ea typeface="微软雅黑" panose="020B0503020204020204" pitchFamily="34" charset="-122"/>
                    <a:sym typeface="Wingdings" panose="05000000000000000000" pitchFamily="2" charset="2"/>
                  </a:rPr>
                  <a:t>元素分布有规律</a:t>
                </a: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的矩阵，只需找到对应规律的函数，就可由二维矩阵</a:t>
                </a:r>
                <a:r>
                  <a:rPr lang="en-US" altLang="zh-CN" sz="2800" dirty="0">
                    <a:latin typeface="微软雅黑" panose="020B0503020204020204" pitchFamily="34" charset="-122"/>
                    <a:ea typeface="微软雅黑" panose="020B0503020204020204" pitchFamily="34" charset="-122"/>
                    <a:sym typeface="Wingdings" panose="05000000000000000000" pitchFamily="2" charset="2"/>
                  </a:rPr>
                  <a:t>A</a:t>
                </a: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中元素</a:t>
                </a:r>
                <a14:m>
                  <m:oMath xmlns:m="http://schemas.openxmlformats.org/officeDocument/2006/math">
                    <m:sSub>
                      <m:sSubPr>
                        <m:ctrlPr>
                          <a:rPr lang="en-US" altLang="zh-CN" sz="2800" i="1" smtClean="0">
                            <a:latin typeface="Cambria Math" panose="02040503050406030204" pitchFamily="18" charset="0"/>
                            <a:ea typeface="微软雅黑" panose="020B0503020204020204" pitchFamily="34" charset="-122"/>
                            <a:sym typeface="Wingdings" panose="05000000000000000000" pitchFamily="2" charset="2"/>
                          </a:rPr>
                        </m:ctrlPr>
                      </m:sSubPr>
                      <m:e>
                        <m:r>
                          <m:rPr>
                            <m:sty m:val="p"/>
                          </m:rPr>
                          <a:rPr lang="en-US" altLang="zh-CN" sz="2800" i="0">
                            <a:latin typeface="Cambria Math" panose="02040503050406030204" pitchFamily="18" charset="0"/>
                            <a:ea typeface="微软雅黑" panose="020B0503020204020204" pitchFamily="34" charset="-122"/>
                            <a:sym typeface="Wingdings" panose="05000000000000000000" pitchFamily="2" charset="2"/>
                          </a:rPr>
                          <m:t>a</m:t>
                        </m:r>
                      </m:e>
                      <m:sub>
                        <m:r>
                          <m:rPr>
                            <m:sty m:val="p"/>
                          </m:rPr>
                          <a:rPr lang="en-US" altLang="zh-CN" sz="2800" b="0" i="0" smtClean="0">
                            <a:latin typeface="Cambria Math" panose="02040503050406030204" pitchFamily="18" charset="0"/>
                            <a:ea typeface="微软雅黑" panose="020B0503020204020204" pitchFamily="34" charset="-122"/>
                            <a:sym typeface="Wingdings" panose="05000000000000000000" pitchFamily="2" charset="2"/>
                          </a:rPr>
                          <m:t>ij</m:t>
                        </m:r>
                      </m:sub>
                    </m:sSub>
                    <m:r>
                      <a:rPr lang="zh-CN" altLang="en-US" sz="2800" i="1">
                        <a:latin typeface="Cambria Math" panose="02040503050406030204" pitchFamily="18" charset="0"/>
                        <a:ea typeface="微软雅黑" panose="020B0503020204020204" pitchFamily="34" charset="-122"/>
                        <a:sym typeface="Wingdings" panose="05000000000000000000" pitchFamily="2" charset="2"/>
                      </a:rPr>
                      <m:t>的</m:t>
                    </m:r>
                  </m:oMath>
                </a14:m>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下标计算出一维内存空间地址</a:t>
                </a:r>
                <a:r>
                  <a:rPr lang="en-US" altLang="zh-CN" sz="2800" dirty="0">
                    <a:latin typeface="微软雅黑" panose="020B0503020204020204" pitchFamily="34" charset="-122"/>
                    <a:ea typeface="微软雅黑" panose="020B0503020204020204" pitchFamily="34" charset="-122"/>
                    <a:sym typeface="Wingdings" panose="05000000000000000000" pitchFamily="2" charset="2"/>
                  </a:rPr>
                  <a:t>K</a:t>
                </a: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，实现二维矩阵到压缩存储后的一维数组的存储映射。</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非零元素很少的</a:t>
                </a:r>
                <a:r>
                  <a:rPr lang="zh-CN" altLang="en-US" sz="2800" dirty="0">
                    <a:solidFill>
                      <a:srgbClr val="0070C0"/>
                    </a:solidFill>
                    <a:latin typeface="微软雅黑" panose="020B0503020204020204" pitchFamily="34" charset="-122"/>
                    <a:ea typeface="微软雅黑" panose="020B0503020204020204" pitchFamily="34" charset="-122"/>
                    <a:sym typeface="Wingdings" panose="05000000000000000000" pitchFamily="2" charset="2"/>
                  </a:rPr>
                  <a:t>稀疏矩阵</a:t>
                </a: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，只存非零元素所在的行号、列号及元素值来实现压缩存储。</a:t>
                </a:r>
                <a:endParaRPr lang="en-US" altLang="zh-CN" sz="2800"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54435" y="0"/>
                <a:ext cx="8601465" cy="5438605"/>
              </a:xfrm>
              <a:prstGeom prst="rect">
                <a:avLst/>
              </a:prstGeom>
              <a:blipFill rotWithShape="1">
                <a:blip r:embed="rId1"/>
                <a:stretch>
                  <a:fillRect l="-5" r="-456" b="-540"/>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254435" y="0"/>
                <a:ext cx="8626517" cy="6017994"/>
              </a:xfrm>
              <a:prstGeom prst="rect">
                <a:avLst/>
              </a:prstGeom>
              <a:noFill/>
            </p:spPr>
            <p:txBody>
              <a:bodyPr wrap="square">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）广义表</a:t>
                </a:r>
                <a:endParaRPr lang="en-US" altLang="zh-CN" sz="36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广义表是</a:t>
                </a:r>
                <a:r>
                  <a:rPr lang="en-US" altLang="zh-CN" sz="2800" dirty="0">
                    <a:latin typeface="微软雅黑" panose="020B0503020204020204" pitchFamily="34" charset="-122"/>
                    <a:ea typeface="微软雅黑" panose="020B0503020204020204" pitchFamily="34" charset="-122"/>
                    <a:sym typeface="Wingdings" panose="05000000000000000000" pitchFamily="2" charset="2"/>
                  </a:rPr>
                  <a:t>n</a:t>
                </a: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个元素</a:t>
                </a:r>
                <a:r>
                  <a:rPr lang="en-US" altLang="zh-CN" sz="2800" dirty="0">
                    <a:latin typeface="微软雅黑" panose="020B0503020204020204" pitchFamily="34" charset="-122"/>
                    <a:ea typeface="微软雅黑" panose="020B0503020204020204" pitchFamily="34" charset="-122"/>
                    <a:sym typeface="Wingdings" panose="05000000000000000000" pitchFamily="2" charset="2"/>
                  </a:rPr>
                  <a:t> </a:t>
                </a:r>
                <a14:m>
                  <m:oMath xmlns:m="http://schemas.openxmlformats.org/officeDocument/2006/math">
                    <m:r>
                      <a:rPr lang="zh-CN" altLang="en-US" sz="2800" i="0" dirty="0">
                        <a:latin typeface="Cambria Math" panose="02040503050406030204" pitchFamily="18" charset="0"/>
                        <a:ea typeface="微软雅黑" panose="020B0503020204020204" pitchFamily="34" charset="-122"/>
                      </a:rPr>
                      <m:t>（</m:t>
                    </m:r>
                    <m:sSub>
                      <m:sSubPr>
                        <m:ctrlPr>
                          <a:rPr lang="en-US" altLang="zh-CN" sz="2800" i="1" smtClean="0">
                            <a:latin typeface="Cambria Math" panose="02040503050406030204" pitchFamily="18" charset="0"/>
                            <a:ea typeface="微软雅黑" panose="020B0503020204020204" pitchFamily="34" charset="-122"/>
                          </a:rPr>
                        </m:ctrlPr>
                      </m:sSubPr>
                      <m:e>
                        <m:r>
                          <m:rPr>
                            <m:sty m:val="p"/>
                          </m:rPr>
                          <a:rPr lang="en-US" altLang="zh-CN" sz="2800" i="0">
                            <a:latin typeface="Cambria Math" panose="02040503050406030204" pitchFamily="18" charset="0"/>
                            <a:ea typeface="微软雅黑" panose="020B0503020204020204" pitchFamily="34" charset="-122"/>
                          </a:rPr>
                          <m:t>d</m:t>
                        </m:r>
                      </m:e>
                      <m:sub>
                        <m:r>
                          <a:rPr lang="en-US" altLang="zh-CN" sz="2800" b="0" i="0" smtClean="0">
                            <a:latin typeface="Cambria Math" panose="02040503050406030204" pitchFamily="18" charset="0"/>
                            <a:ea typeface="微软雅黑" panose="020B0503020204020204" pitchFamily="34" charset="-122"/>
                          </a:rPr>
                          <m:t>1</m:t>
                        </m:r>
                      </m:sub>
                    </m:sSub>
                    <m:r>
                      <a:rPr lang="en-US" altLang="zh-CN" sz="2800" b="0" i="0" smtClean="0">
                        <a:latin typeface="Cambria Math" panose="02040503050406030204" pitchFamily="18" charset="0"/>
                        <a:ea typeface="微软雅黑" panose="020B0503020204020204" pitchFamily="34" charset="-122"/>
                      </a:rPr>
                      <m:t>,</m:t>
                    </m:r>
                    <m:sSub>
                      <m:sSubPr>
                        <m:ctrlPr>
                          <a:rPr lang="en-US" altLang="zh-CN" sz="2800" b="0" i="1" smtClean="0">
                            <a:latin typeface="Cambria Math" panose="02040503050406030204" pitchFamily="18" charset="0"/>
                            <a:ea typeface="微软雅黑" panose="020B0503020204020204" pitchFamily="34" charset="-122"/>
                          </a:rPr>
                        </m:ctrlPr>
                      </m:sSubPr>
                      <m:e>
                        <m:r>
                          <m:rPr>
                            <m:sty m:val="p"/>
                          </m:rPr>
                          <a:rPr lang="en-US" altLang="zh-CN" sz="2800" b="0" i="0" smtClean="0">
                            <a:latin typeface="Cambria Math" panose="02040503050406030204" pitchFamily="18" charset="0"/>
                            <a:ea typeface="微软雅黑" panose="020B0503020204020204" pitchFamily="34" charset="-122"/>
                          </a:rPr>
                          <m:t>d</m:t>
                        </m:r>
                      </m:e>
                      <m:sub>
                        <m:r>
                          <a:rPr lang="en-US" altLang="zh-CN" sz="2800" b="0" i="0" smtClean="0">
                            <a:latin typeface="Cambria Math" panose="02040503050406030204" pitchFamily="18" charset="0"/>
                            <a:ea typeface="微软雅黑" panose="020B0503020204020204" pitchFamily="34" charset="-122"/>
                          </a:rPr>
                          <m:t>2</m:t>
                        </m:r>
                      </m:sub>
                    </m:sSub>
                    <m:r>
                      <a:rPr lang="en-US" altLang="zh-CN" sz="2800" b="0" i="0" smtClean="0">
                        <a:latin typeface="Cambria Math" panose="02040503050406030204" pitchFamily="18" charset="0"/>
                        <a:ea typeface="微软雅黑" panose="020B0503020204020204" pitchFamily="34" charset="-122"/>
                      </a:rPr>
                      <m:t>,</m:t>
                    </m:r>
                    <m:sSub>
                      <m:sSubPr>
                        <m:ctrlPr>
                          <a:rPr lang="en-US" altLang="zh-CN" sz="2800" b="0" i="1" smtClean="0">
                            <a:latin typeface="Cambria Math" panose="02040503050406030204" pitchFamily="18" charset="0"/>
                            <a:ea typeface="微软雅黑" panose="020B0503020204020204" pitchFamily="34" charset="-122"/>
                          </a:rPr>
                        </m:ctrlPr>
                      </m:sSubPr>
                      <m:e>
                        <m:r>
                          <m:rPr>
                            <m:sty m:val="p"/>
                          </m:rPr>
                          <a:rPr lang="en-US" altLang="zh-CN" sz="2800" b="0" i="0" smtClean="0">
                            <a:latin typeface="Cambria Math" panose="02040503050406030204" pitchFamily="18" charset="0"/>
                            <a:ea typeface="微软雅黑" panose="020B0503020204020204" pitchFamily="34" charset="-122"/>
                          </a:rPr>
                          <m:t>d</m:t>
                        </m:r>
                      </m:e>
                      <m:sub>
                        <m:r>
                          <a:rPr lang="en-US" altLang="zh-CN" sz="2800" b="0" i="0" smtClean="0">
                            <a:latin typeface="Cambria Math" panose="02040503050406030204" pitchFamily="18" charset="0"/>
                            <a:ea typeface="微软雅黑" panose="020B0503020204020204" pitchFamily="34" charset="-122"/>
                          </a:rPr>
                          <m:t>3</m:t>
                        </m:r>
                      </m:sub>
                    </m:sSub>
                    <m:r>
                      <a:rPr lang="en-US" altLang="zh-CN" sz="2800" b="0" i="0" smtClean="0">
                        <a:latin typeface="Cambria Math" panose="02040503050406030204" pitchFamily="18" charset="0"/>
                        <a:ea typeface="微软雅黑" panose="020B0503020204020204" pitchFamily="34" charset="-122"/>
                      </a:rPr>
                      <m:t>,…,</m:t>
                    </m:r>
                    <m:sSub>
                      <m:sSubPr>
                        <m:ctrlPr>
                          <a:rPr lang="en-US" altLang="zh-CN" sz="2800" b="0" i="1" smtClean="0">
                            <a:latin typeface="Cambria Math" panose="02040503050406030204" pitchFamily="18" charset="0"/>
                            <a:ea typeface="微软雅黑" panose="020B0503020204020204" pitchFamily="34" charset="-122"/>
                          </a:rPr>
                        </m:ctrlPr>
                      </m:sSubPr>
                      <m:e>
                        <m:r>
                          <m:rPr>
                            <m:sty m:val="p"/>
                          </m:rPr>
                          <a:rPr lang="en-US" altLang="zh-CN" sz="2800" b="0" i="0" smtClean="0">
                            <a:latin typeface="Cambria Math" panose="02040503050406030204" pitchFamily="18" charset="0"/>
                            <a:ea typeface="微软雅黑" panose="020B0503020204020204" pitchFamily="34" charset="-122"/>
                          </a:rPr>
                          <m:t>d</m:t>
                        </m:r>
                      </m:e>
                      <m:sub>
                        <m:r>
                          <m:rPr>
                            <m:sty m:val="p"/>
                          </m:rPr>
                          <a:rPr lang="en-US" altLang="zh-CN" sz="2800" b="0" i="0" smtClean="0">
                            <a:latin typeface="Cambria Math" panose="02040503050406030204" pitchFamily="18" charset="0"/>
                            <a:ea typeface="微软雅黑" panose="020B0503020204020204" pitchFamily="34" charset="-122"/>
                          </a:rPr>
                          <m:t>n</m:t>
                        </m:r>
                      </m:sub>
                    </m:sSub>
                    <m:r>
                      <a:rPr lang="en-US" altLang="zh-CN" sz="2800" b="0" i="0" smtClean="0">
                        <a:latin typeface="Cambria Math" panose="02040503050406030204" pitchFamily="18" charset="0"/>
                        <a:ea typeface="微软雅黑" panose="020B0503020204020204" pitchFamily="34" charset="-122"/>
                      </a:rPr>
                      <m:t>)</m:t>
                    </m:r>
                    <m:r>
                      <a:rPr lang="zh-CN" altLang="en-US" sz="2800" i="0">
                        <a:latin typeface="Cambria Math" panose="02040503050406030204" pitchFamily="18" charset="0"/>
                        <a:ea typeface="微软雅黑" panose="020B0503020204020204" pitchFamily="34" charset="-122"/>
                      </a:rPr>
                      <m:t>的</m:t>
                    </m:r>
                  </m:oMath>
                </a14:m>
                <a:r>
                  <a:rPr lang="zh-CN" altLang="en-US" sz="2800" dirty="0">
                    <a:solidFill>
                      <a:srgbClr val="0070C0"/>
                    </a:solidFill>
                    <a:latin typeface="微软雅黑" panose="020B0503020204020204" pitchFamily="34" charset="-122"/>
                    <a:ea typeface="微软雅黑" panose="020B0503020204020204" pitchFamily="34" charset="-122"/>
                  </a:rPr>
                  <a:t>有限序列</a:t>
                </a:r>
                <a:r>
                  <a:rPr lang="zh-CN" altLang="en-US" sz="2800" dirty="0">
                    <a:latin typeface="微软雅黑" panose="020B0503020204020204" pitchFamily="34" charset="-122"/>
                    <a:ea typeface="微软雅黑" panose="020B0503020204020204" pitchFamily="34" charset="-122"/>
                  </a:rPr>
                  <a:t>。</a:t>
                </a:r>
                <a:r>
                  <a:rPr lang="en-US" altLang="zh-CN" sz="2800" dirty="0">
                    <a:ea typeface="微软雅黑" panose="020B0503020204020204" pitchFamily="34" charset="-122"/>
                  </a:rPr>
                  <a:t> </a:t>
                </a:r>
                <a14:m>
                  <m:oMath xmlns:m="http://schemas.openxmlformats.org/officeDocument/2006/math">
                    <m:sSub>
                      <m:sSubPr>
                        <m:ctrlPr>
                          <a:rPr lang="en-US" altLang="zh-CN" sz="2800" i="1">
                            <a:latin typeface="Cambria Math" panose="02040503050406030204" pitchFamily="18" charset="0"/>
                            <a:ea typeface="微软雅黑" panose="020B0503020204020204" pitchFamily="34" charset="-122"/>
                          </a:rPr>
                        </m:ctrlPr>
                      </m:sSubPr>
                      <m:e>
                        <m:r>
                          <m:rPr>
                            <m:sty m:val="p"/>
                          </m:rPr>
                          <a:rPr lang="en-US" altLang="zh-CN" sz="2800">
                            <a:latin typeface="Cambria Math" panose="02040503050406030204" pitchFamily="18" charset="0"/>
                            <a:ea typeface="微软雅黑" panose="020B0503020204020204" pitchFamily="34" charset="-122"/>
                          </a:rPr>
                          <m:t>d</m:t>
                        </m:r>
                      </m:e>
                      <m:sub>
                        <m:r>
                          <m:rPr>
                            <m:sty m:val="p"/>
                          </m:rPr>
                          <a:rPr lang="en-US" altLang="zh-CN" sz="2800" i="1" smtClean="0">
                            <a:latin typeface="Cambria Math" panose="02040503050406030204" pitchFamily="18" charset="0"/>
                            <a:ea typeface="微软雅黑" panose="020B0503020204020204" pitchFamily="34" charset="-122"/>
                          </a:rPr>
                          <m:t>i</m:t>
                        </m:r>
                      </m:sub>
                    </m:sSub>
                    <m:r>
                      <a:rPr lang="en-US" altLang="zh-CN" sz="2800" b="0" i="1" smtClean="0">
                        <a:latin typeface="Cambria Math" panose="02040503050406030204" pitchFamily="18" charset="0"/>
                        <a:ea typeface="微软雅黑" panose="020B0503020204020204" pitchFamily="34" charset="-122"/>
                      </a:rPr>
                      <m:t> </m:t>
                    </m:r>
                    <m:r>
                      <a:rPr lang="zh-CN" altLang="en-US" sz="2800" i="1" smtClean="0">
                        <a:latin typeface="Cambria Math" panose="02040503050406030204" pitchFamily="18" charset="0"/>
                        <a:ea typeface="微软雅黑" panose="020B0503020204020204" pitchFamily="34" charset="-122"/>
                      </a:rPr>
                      <m:t>既</m:t>
                    </m:r>
                  </m:oMath>
                </a14:m>
                <a:r>
                  <a:rPr lang="zh-CN" altLang="en-US" sz="2800" dirty="0">
                    <a:latin typeface="微软雅黑" panose="020B0503020204020204" pitchFamily="34" charset="-122"/>
                    <a:ea typeface="微软雅黑" panose="020B0503020204020204" pitchFamily="34" charset="-122"/>
                  </a:rPr>
                  <a:t>可以是单个元素，也可以是广义表。广义表的定义具有递归性，其操作通常采用</a:t>
                </a:r>
                <a:r>
                  <a:rPr lang="zh-CN" altLang="en-US" sz="2800" dirty="0">
                    <a:solidFill>
                      <a:srgbClr val="0070C0"/>
                    </a:solidFill>
                    <a:latin typeface="微软雅黑" panose="020B0503020204020204" pitchFamily="34" charset="-122"/>
                    <a:ea typeface="微软雅黑" panose="020B0503020204020204" pitchFamily="34" charset="-122"/>
                  </a:rPr>
                  <a:t>递归</a:t>
                </a:r>
                <a:r>
                  <a:rPr lang="zh-CN" altLang="en-US" sz="2800" dirty="0">
                    <a:latin typeface="微软雅黑" panose="020B0503020204020204" pitchFamily="34" charset="-122"/>
                    <a:ea typeface="微软雅黑" panose="020B0503020204020204" pitchFamily="34" charset="-122"/>
                  </a:rPr>
                  <a:t>实现。</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一个非空的广义表</a:t>
                </a:r>
                <a:r>
                  <a:rPr lang="en-US" altLang="zh-CN" sz="2800" dirty="0">
                    <a:latin typeface="微软雅黑" panose="020B0503020204020204" pitchFamily="34" charset="-122"/>
                    <a:ea typeface="微软雅黑" panose="020B0503020204020204" pitchFamily="34" charset="-122"/>
                  </a:rPr>
                  <a:t>GL</a:t>
                </a:r>
                <a:r>
                  <a:rPr lang="zh-CN" altLang="en-US" sz="2800" dirty="0">
                    <a:latin typeface="微软雅黑" panose="020B0503020204020204" pitchFamily="34" charset="-122"/>
                    <a:ea typeface="微软雅黑" panose="020B0503020204020204" pitchFamily="34" charset="-122"/>
                  </a:rPr>
                  <a:t>可以看成是由</a:t>
                </a:r>
                <a:r>
                  <a:rPr lang="zh-CN" altLang="en-US" sz="2800" dirty="0">
                    <a:solidFill>
                      <a:srgbClr val="0070C0"/>
                    </a:solidFill>
                    <a:latin typeface="微软雅黑" panose="020B0503020204020204" pitchFamily="34" charset="-122"/>
                    <a:ea typeface="微软雅黑" panose="020B0503020204020204" pitchFamily="34" charset="-122"/>
                  </a:rPr>
                  <a:t>表头</a:t>
                </a:r>
                <a:r>
                  <a:rPr lang="zh-CN" altLang="en-US" sz="2800" dirty="0">
                    <a:latin typeface="微软雅黑" panose="020B0503020204020204" pitchFamily="34" charset="-122"/>
                    <a:ea typeface="微软雅黑" panose="020B0503020204020204" pitchFamily="34" charset="-122"/>
                  </a:rPr>
                  <a:t>和表尾构成。第一个元素称为表头，除表头以外的所有元素称为表尾。</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常用的存储方式有：</a:t>
                </a:r>
                <a:r>
                  <a:rPr lang="zh-CN" altLang="en-US" sz="2800" dirty="0">
                    <a:solidFill>
                      <a:srgbClr val="0070C0"/>
                    </a:solidFill>
                    <a:latin typeface="微软雅黑" panose="020B0503020204020204" pitchFamily="34" charset="-122"/>
                    <a:ea typeface="微软雅黑" panose="020B0503020204020204" pitchFamily="34" charset="-122"/>
                  </a:rPr>
                  <a:t>头尾链表存储结构</a:t>
                </a:r>
                <a:r>
                  <a:rPr lang="zh-CN" altLang="en-US" sz="2800" dirty="0">
                    <a:latin typeface="微软雅黑" panose="020B0503020204020204" pitchFamily="34" charset="-122"/>
                    <a:ea typeface="微软雅黑" panose="020B0503020204020204" pitchFamily="34" charset="-122"/>
                  </a:rPr>
                  <a:t>和</a:t>
                </a:r>
                <a:r>
                  <a:rPr lang="zh-CN" altLang="en-US" sz="2800" dirty="0">
                    <a:solidFill>
                      <a:srgbClr val="0070C0"/>
                    </a:solidFill>
                    <a:latin typeface="微软雅黑" panose="020B0503020204020204" pitchFamily="34" charset="-122"/>
                    <a:ea typeface="微软雅黑" panose="020B0503020204020204" pitchFamily="34" charset="-122"/>
                  </a:rPr>
                  <a:t>同层结点链存储结构</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54435" y="0"/>
                <a:ext cx="8626517" cy="6017994"/>
              </a:xfrm>
              <a:prstGeom prst="rect">
                <a:avLst/>
              </a:prstGeom>
              <a:blipFill rotWithShape="1">
                <a:blip r:embed="rId1"/>
                <a:stretch>
                  <a:fillRect l="-5" r="-2217" b="-3449"/>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上次课回顾</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10" name="文本框 9"/>
          <p:cNvSpPr txBox="1"/>
          <p:nvPr/>
        </p:nvSpPr>
        <p:spPr>
          <a:xfrm>
            <a:off x="563213" y="3275667"/>
            <a:ext cx="8332502" cy="590033"/>
          </a:xfrm>
          <a:prstGeom prst="rect">
            <a:avLst/>
          </a:prstGeom>
          <a:noFill/>
        </p:spPr>
        <p:txBody>
          <a:bodyPr wrap="square">
            <a:spAutoFit/>
          </a:bodyPr>
          <a:lstStyle/>
          <a:p>
            <a:pPr>
              <a:lnSpc>
                <a:spcPct val="150000"/>
              </a:lnSpc>
            </a:pPr>
            <a:r>
              <a:rPr lang="en-US" altLang="zh-CN" sz="2400" dirty="0"/>
              <a:t>        </a:t>
            </a:r>
            <a:endParaRPr lang="en-US" altLang="zh-CN" sz="2400" dirty="0"/>
          </a:p>
        </p:txBody>
      </p:sp>
      <p:sp>
        <p:nvSpPr>
          <p:cNvPr id="8" name="文本框 7"/>
          <p:cNvSpPr txBox="1"/>
          <p:nvPr/>
        </p:nvSpPr>
        <p:spPr>
          <a:xfrm>
            <a:off x="462581" y="870746"/>
            <a:ext cx="8218837" cy="1955215"/>
          </a:xfrm>
          <a:prstGeom prst="rect">
            <a:avLst/>
          </a:prstGeom>
          <a:noFill/>
        </p:spPr>
        <p:txBody>
          <a:bodyPr wrap="square" rtlCol="0">
            <a:spAutoFit/>
          </a:bodyPr>
          <a:lstStyle/>
          <a:p>
            <a:pPr>
              <a:lnSpc>
                <a:spcPct val="150000"/>
              </a:lnSpc>
            </a:pPr>
            <a:r>
              <a:rPr lang="zh-CN" altLang="en-US" sz="2800" u="sng" dirty="0">
                <a:solidFill>
                  <a:srgbClr val="FF0000"/>
                </a:solidFill>
                <a:latin typeface="微软雅黑" panose="020B0503020204020204" pitchFamily="34" charset="-122"/>
                <a:ea typeface="微软雅黑" panose="020B0503020204020204" pitchFamily="34" charset="-122"/>
              </a:rPr>
              <a:t>带状矩阵：</a:t>
            </a:r>
            <a:r>
              <a:rPr lang="zh-CN" altLang="en-US" sz="2800" dirty="0">
                <a:latin typeface="微软雅黑" panose="020B0503020204020204" pitchFamily="34" charset="-122"/>
                <a:ea typeface="微软雅黑" panose="020B0503020204020204" pitchFamily="34" charset="-122"/>
              </a:rPr>
              <a:t>在矩阵</a:t>
            </a:r>
            <a:r>
              <a:rPr lang="en-US" altLang="zh-CN" sz="2800" dirty="0">
                <a:latin typeface="微软雅黑" panose="020B0503020204020204" pitchFamily="34" charset="-122"/>
                <a:ea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rPr>
              <a:t>中，所有的非零元素都集中在以</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对角线为中心的带状区域中，最常见的是三对角带状矩阵。</a:t>
            </a:r>
            <a:endParaRPr lang="en-US" altLang="zh-CN" sz="28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p:cNvSpPr txBox="1"/>
              <p:nvPr/>
            </p:nvSpPr>
            <p:spPr>
              <a:xfrm>
                <a:off x="515830" y="4237961"/>
                <a:ext cx="124790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i="0">
                              <a:latin typeface="Cambria Math" panose="02040503050406030204" pitchFamily="18" charset="0"/>
                            </a:rPr>
                            <m:t>A</m:t>
                          </m:r>
                        </m:e>
                        <m:sub>
                          <m:r>
                            <m:rPr>
                              <m:sty m:val="p"/>
                            </m:rPr>
                            <a:rPr lang="en-US" altLang="zh-CN" sz="2800" b="0" i="0" smtClean="0">
                              <a:latin typeface="Cambria Math" panose="02040503050406030204" pitchFamily="18" charset="0"/>
                            </a:rPr>
                            <m:t>n</m:t>
                          </m:r>
                          <m:r>
                            <a:rPr lang="en-US" altLang="zh-CN" sz="2800" i="0" smtClean="0">
                              <a:latin typeface="Cambria Math" panose="02040503050406030204" pitchFamily="18" charset="0"/>
                              <a:ea typeface="Cambria Math" panose="02040503050406030204" pitchFamily="18" charset="0"/>
                            </a:rPr>
                            <m:t>×</m:t>
                          </m:r>
                          <m:r>
                            <m:rPr>
                              <m:sty m:val="p"/>
                            </m:rPr>
                            <a:rPr lang="en-US" altLang="zh-CN" sz="2800" b="0" i="0" smtClean="0">
                              <a:latin typeface="Cambria Math" panose="02040503050406030204" pitchFamily="18" charset="0"/>
                              <a:ea typeface="Cambria Math" panose="02040503050406030204" pitchFamily="18" charset="0"/>
                            </a:rPr>
                            <m:t>n</m:t>
                          </m:r>
                        </m:sub>
                      </m:sSub>
                      <m:r>
                        <a:rPr lang="en-US" altLang="zh-CN" sz="2800" i="0">
                          <a:latin typeface="Cambria Math" panose="02040503050406030204" pitchFamily="18" charset="0"/>
                        </a:rPr>
                        <m:t>=</m:t>
                      </m:r>
                    </m:oMath>
                  </m:oMathPara>
                </a14:m>
                <a:endParaRPr lang="zh-CN" altLang="en-US" sz="2800" dirty="0"/>
              </a:p>
            </p:txBody>
          </p:sp>
        </mc:Choice>
        <mc:Fallback>
          <p:sp>
            <p:nvSpPr>
              <p:cNvPr id="12" name="文本框 11"/>
              <p:cNvSpPr txBox="1">
                <a:spLocks noRot="1" noChangeAspect="1" noMove="1" noResize="1" noEditPoints="1" noAdjustHandles="1" noChangeArrowheads="1" noChangeShapeType="1" noTextEdit="1"/>
              </p:cNvSpPr>
              <p:nvPr/>
            </p:nvSpPr>
            <p:spPr>
              <a:xfrm>
                <a:off x="515830" y="4237961"/>
                <a:ext cx="1247906" cy="430887"/>
              </a:xfrm>
              <a:prstGeom prst="rect">
                <a:avLst/>
              </a:prstGeom>
              <a:blipFill rotWithShape="1">
                <a:blip r:embed="rId2"/>
                <a:stretch>
                  <a:fillRect l="-17" t="-141" r="-6639" b="76"/>
                </a:stretch>
              </a:blipFill>
            </p:spPr>
            <p:txBody>
              <a:bodyPr/>
              <a:lstStyle/>
              <a:p>
                <a:r>
                  <a:rPr lang="zh-CN" altLang="en-US">
                    <a:noFill/>
                  </a:rPr>
                  <a:t> </a:t>
                </a:r>
              </a:p>
            </p:txBody>
          </p:sp>
        </mc:Fallback>
      </mc:AlternateContent>
      <p:sp>
        <p:nvSpPr>
          <p:cNvPr id="13" name="双括号 12"/>
          <p:cNvSpPr/>
          <p:nvPr/>
        </p:nvSpPr>
        <p:spPr>
          <a:xfrm>
            <a:off x="1929000" y="3244001"/>
            <a:ext cx="6645066" cy="2893751"/>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mc:AlternateContent xmlns:mc="http://schemas.openxmlformats.org/markup-compatibility/2006">
        <mc:Choice xmlns:a14="http://schemas.microsoft.com/office/drawing/2010/main" Requires="a14">
          <p:sp>
            <p:nvSpPr>
              <p:cNvPr id="14" name="文本框 13"/>
              <p:cNvSpPr txBox="1"/>
              <p:nvPr/>
            </p:nvSpPr>
            <p:spPr>
              <a:xfrm>
                <a:off x="2330244" y="3267039"/>
                <a:ext cx="1711944" cy="430887"/>
              </a:xfrm>
              <a:prstGeom prst="rect">
                <a:avLst/>
              </a:prstGeom>
              <a:noFill/>
            </p:spPr>
            <p:txBody>
              <a:bodyPr wrap="none" lIns="0" tIns="0" rIns="0" bIns="0" rtlCol="0">
                <a:spAutoFit/>
              </a:bodyPr>
              <a:lstStyle/>
              <a:p>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11</m:t>
                        </m:r>
                      </m:sub>
                    </m:sSub>
                  </m:oMath>
                </a14:m>
                <a:r>
                  <a:rPr lang="zh-CN" altLang="en-US"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a</m:t>
                        </m:r>
                      </m:e>
                      <m:sub>
                        <m:r>
                          <a:rPr lang="en-US" altLang="zh-CN" sz="2800" i="0">
                            <a:latin typeface="Cambria Math" panose="02040503050406030204" pitchFamily="18" charset="0"/>
                          </a:rPr>
                          <m:t>1</m:t>
                        </m:r>
                        <m:r>
                          <a:rPr lang="en-US" altLang="zh-CN" sz="2800" b="0" i="0" smtClean="0">
                            <a:latin typeface="Cambria Math" panose="02040503050406030204" pitchFamily="18" charset="0"/>
                          </a:rPr>
                          <m:t>2</m:t>
                        </m:r>
                      </m:sub>
                    </m:sSub>
                    <m:r>
                      <a:rPr lang="en-US" altLang="zh-CN" sz="2800" i="1" smtClean="0">
                        <a:latin typeface="Cambria Math" panose="02040503050406030204" pitchFamily="18" charset="0"/>
                      </a:rPr>
                      <m:t> </m:t>
                    </m:r>
                  </m:oMath>
                </a14:m>
                <a:endParaRPr lang="zh-CN" altLang="en-US" sz="2800" dirty="0"/>
              </a:p>
            </p:txBody>
          </p:sp>
        </mc:Choice>
        <mc:Fallback>
          <p:sp>
            <p:nvSpPr>
              <p:cNvPr id="14" name="文本框 13"/>
              <p:cNvSpPr txBox="1">
                <a:spLocks noRot="1" noChangeAspect="1" noMove="1" noResize="1" noEditPoints="1" noAdjustHandles="1" noChangeArrowheads="1" noChangeShapeType="1" noTextEdit="1"/>
              </p:cNvSpPr>
              <p:nvPr/>
            </p:nvSpPr>
            <p:spPr>
              <a:xfrm>
                <a:off x="2330244" y="3267039"/>
                <a:ext cx="1711944" cy="430887"/>
              </a:xfrm>
              <a:prstGeom prst="rect">
                <a:avLst/>
              </a:prstGeom>
              <a:blipFill rotWithShape="1">
                <a:blip r:embed="rId3"/>
                <a:stretch>
                  <a:fillRect l="-25" t="-139" r="-7469" b="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2330243" y="3866333"/>
                <a:ext cx="2700932" cy="430887"/>
              </a:xfrm>
              <a:prstGeom prst="rect">
                <a:avLst/>
              </a:prstGeom>
              <a:noFill/>
            </p:spPr>
            <p:txBody>
              <a:bodyPr wrap="none" lIns="0" tIns="0" rIns="0" bIns="0" rtlCol="0">
                <a:spAutoFit/>
              </a:bodyPr>
              <a:lstStyle/>
              <a:p>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21</m:t>
                        </m:r>
                      </m:sub>
                    </m:sSub>
                  </m:oMath>
                </a14:m>
                <a:r>
                  <a:rPr lang="zh-CN" altLang="en-US"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22</m:t>
                        </m:r>
                      </m:sub>
                    </m:sSub>
                    <m:sSub>
                      <m:sSubPr>
                        <m:ctrlPr>
                          <a:rPr lang="en-US" altLang="zh-CN" sz="2800" i="1">
                            <a:latin typeface="Cambria Math" panose="02040503050406030204" pitchFamily="18" charset="0"/>
                          </a:rPr>
                        </m:ctrlPr>
                      </m:sSubPr>
                      <m:e>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23</m:t>
                        </m:r>
                      </m:sub>
                    </m:sSub>
                  </m:oMath>
                </a14:m>
                <a:endParaRPr lang="zh-CN" altLang="en-US" sz="2800" dirty="0"/>
              </a:p>
            </p:txBody>
          </p:sp>
        </mc:Choice>
        <mc:Fallback>
          <p:sp>
            <p:nvSpPr>
              <p:cNvPr id="16" name="文本框 15"/>
              <p:cNvSpPr txBox="1">
                <a:spLocks noRot="1" noChangeAspect="1" noMove="1" noResize="1" noEditPoints="1" noAdjustHandles="1" noChangeArrowheads="1" noChangeShapeType="1" noTextEdit="1"/>
              </p:cNvSpPr>
              <p:nvPr/>
            </p:nvSpPr>
            <p:spPr>
              <a:xfrm>
                <a:off x="2330243" y="3866333"/>
                <a:ext cx="2700932" cy="430887"/>
              </a:xfrm>
              <a:prstGeom prst="rect">
                <a:avLst/>
              </a:prstGeom>
              <a:blipFill rotWithShape="1">
                <a:blip r:embed="rId4"/>
                <a:stretch>
                  <a:fillRect l="-16" t="-105" r="-3265"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3392968" y="4453404"/>
                <a:ext cx="285802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32</m:t>
                          </m:r>
                        </m:sub>
                      </m:sSub>
                      <m:sSub>
                        <m:sSubPr>
                          <m:ctrlPr>
                            <a:rPr lang="en-US" altLang="zh-CN" sz="2800" i="1">
                              <a:latin typeface="Cambria Math" panose="02040503050406030204" pitchFamily="18" charset="0"/>
                            </a:rPr>
                          </m:ctrlPr>
                        </m:sSubPr>
                        <m:e>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33</m:t>
                          </m:r>
                        </m:sub>
                      </m:sSub>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0">
                              <a:latin typeface="Cambria Math" panose="02040503050406030204" pitchFamily="18" charset="0"/>
                            </a:rPr>
                            <m:t> </m:t>
                          </m:r>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34</m:t>
                          </m:r>
                        </m:sub>
                      </m:sSub>
                    </m:oMath>
                  </m:oMathPara>
                </a14:m>
                <a:endParaRPr lang="zh-CN" altLang="en-US" sz="2800" dirty="0"/>
              </a:p>
            </p:txBody>
          </p:sp>
        </mc:Choice>
        <mc:Fallback>
          <p:sp>
            <p:nvSpPr>
              <p:cNvPr id="18" name="文本框 17"/>
              <p:cNvSpPr txBox="1">
                <a:spLocks noRot="1" noChangeAspect="1" noMove="1" noResize="1" noEditPoints="1" noAdjustHandles="1" noChangeArrowheads="1" noChangeShapeType="1" noTextEdit="1"/>
              </p:cNvSpPr>
              <p:nvPr/>
            </p:nvSpPr>
            <p:spPr>
              <a:xfrm>
                <a:off x="3392968" y="4453404"/>
                <a:ext cx="2858026" cy="430887"/>
              </a:xfrm>
              <a:prstGeom prst="rect">
                <a:avLst/>
              </a:prstGeom>
              <a:blipFill rotWithShape="1">
                <a:blip r:embed="rId5"/>
                <a:stretch>
                  <a:fillRect l="-6" t="-35" r="-2553" b="1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5687415" y="5600721"/>
                <a:ext cx="2360646" cy="430887"/>
              </a:xfrm>
              <a:prstGeom prst="rect">
                <a:avLst/>
              </a:prstGeom>
              <a:noFill/>
            </p:spPr>
            <p:txBody>
              <a:bodyPr wrap="none" lIns="0" tIns="0" rIns="0" bIns="0" rtlCol="0">
                <a:spAutoFit/>
              </a:bodyPr>
              <a:lstStyle/>
              <a:p>
                <a14:m>
                  <m:oMath xmlns:m="http://schemas.openxmlformats.org/officeDocument/2006/math">
                    <m:r>
                      <a:rPr lang="en-US" altLang="zh-CN" sz="2800" i="1" smtClean="0">
                        <a:latin typeface="Cambria Math" panose="02040503050406030204" pitchFamily="18" charset="0"/>
                      </a:rPr>
                      <m:t>…</m:t>
                    </m:r>
                    <m:r>
                      <a:rPr lang="en-US" altLang="zh-CN" sz="2800" b="0" i="0" smtClean="0">
                        <a:latin typeface="Cambria Math" panose="02040503050406030204" pitchFamily="18" charset="0"/>
                      </a:rPr>
                      <m:t>          …       …</m:t>
                    </m:r>
                  </m:oMath>
                </a14:m>
                <a:r>
                  <a:rPr lang="zh-CN" altLang="en-US" sz="2800" dirty="0"/>
                  <a:t> </a:t>
                </a:r>
                <a:endParaRPr lang="zh-CN" altLang="en-US" sz="2800" dirty="0"/>
              </a:p>
            </p:txBody>
          </p:sp>
        </mc:Choice>
        <mc:Fallback>
          <p:sp>
            <p:nvSpPr>
              <p:cNvPr id="19" name="文本框 18"/>
              <p:cNvSpPr txBox="1">
                <a:spLocks noRot="1" noChangeAspect="1" noMove="1" noResize="1" noEditPoints="1" noAdjustHandles="1" noChangeArrowheads="1" noChangeShapeType="1" noTextEdit="1"/>
              </p:cNvSpPr>
              <p:nvPr/>
            </p:nvSpPr>
            <p:spPr>
              <a:xfrm>
                <a:off x="5687415" y="5600721"/>
                <a:ext cx="2360646" cy="430887"/>
              </a:xfrm>
              <a:prstGeom prst="rect">
                <a:avLst/>
              </a:prstGeom>
              <a:blipFill rotWithShape="1">
                <a:blip r:embed="rId6"/>
                <a:stretch>
                  <a:fillRect l="-15" t="-5" r="-5081"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4483680" y="5040475"/>
                <a:ext cx="285802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43</m:t>
                          </m:r>
                        </m:sub>
                      </m:sSub>
                      <m:sSub>
                        <m:sSubPr>
                          <m:ctrlPr>
                            <a:rPr lang="en-US" altLang="zh-CN" sz="2800" i="1" smtClean="0">
                              <a:latin typeface="Cambria Math" panose="02040503050406030204" pitchFamily="18" charset="0"/>
                            </a:rPr>
                          </m:ctrlPr>
                        </m:sSubPr>
                        <m:e>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44</m:t>
                          </m:r>
                        </m:sub>
                      </m:sSub>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m:rPr>
                              <m:sty m:val="p"/>
                            </m:rPr>
                            <a:rPr lang="en-US" altLang="zh-CN" sz="2800" b="0" i="0" smtClean="0">
                              <a:latin typeface="Cambria Math" panose="02040503050406030204" pitchFamily="18" charset="0"/>
                            </a:rPr>
                            <m:t>a</m:t>
                          </m:r>
                        </m:e>
                        <m:sub>
                          <m:r>
                            <a:rPr lang="en-US" altLang="zh-CN" sz="2800" b="0" i="0" smtClean="0">
                              <a:latin typeface="Cambria Math" panose="02040503050406030204" pitchFamily="18" charset="0"/>
                            </a:rPr>
                            <m:t>45</m:t>
                          </m:r>
                        </m:sub>
                      </m:sSub>
                    </m:oMath>
                  </m:oMathPara>
                </a14:m>
                <a:endParaRPr lang="zh-CN" altLang="en-US" sz="2800" dirty="0"/>
              </a:p>
            </p:txBody>
          </p:sp>
        </mc:Choice>
        <mc:Fallback>
          <p:sp>
            <p:nvSpPr>
              <p:cNvPr id="20" name="文本框 19"/>
              <p:cNvSpPr txBox="1">
                <a:spLocks noRot="1" noChangeAspect="1" noMove="1" noResize="1" noEditPoints="1" noAdjustHandles="1" noChangeArrowheads="1" noChangeShapeType="1" noTextEdit="1"/>
              </p:cNvSpPr>
              <p:nvPr/>
            </p:nvSpPr>
            <p:spPr>
              <a:xfrm>
                <a:off x="4483680" y="5040475"/>
                <a:ext cx="2858026" cy="430887"/>
              </a:xfrm>
              <a:prstGeom prst="rect">
                <a:avLst/>
              </a:prstGeom>
              <a:blipFill rotWithShape="1">
                <a:blip r:embed="rId7"/>
                <a:stretch>
                  <a:fillRect l="-20" t="-111" r="-2539" b="47"/>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5.5.2  </a:t>
            </a:r>
            <a:r>
              <a:rPr lang="zh-CN" altLang="en-US" sz="3200" dirty="0">
                <a:solidFill>
                  <a:schemeClr val="bg1"/>
                </a:solidFill>
                <a:latin typeface="微软雅黑" panose="020B0503020204020204" pitchFamily="34" charset="-122"/>
                <a:ea typeface="微软雅黑" panose="020B0503020204020204" pitchFamily="34" charset="-122"/>
              </a:rPr>
              <a:t>典型题例</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742951" y="1317735"/>
                <a:ext cx="7367652" cy="2878545"/>
              </a:xfrm>
              <a:prstGeom prst="rect">
                <a:avLst/>
              </a:prstGeom>
              <a:noFill/>
            </p:spPr>
            <p:txBody>
              <a:bodyPr wrap="square">
                <a:spAutoFit/>
              </a:bodyPr>
              <a:lstStyle/>
              <a:p>
                <a:pPr marL="457200" indent="-457200">
                  <a:lnSpc>
                    <a:spcPct val="150000"/>
                  </a:lnSpc>
                  <a:buFont typeface="Wingdings" panose="05000000000000000000" pitchFamily="2" charset="2"/>
                  <a:buChar char="t"/>
                </a:pPr>
                <a:r>
                  <a:rPr lang="zh-CN" altLang="en-US" sz="3200" dirty="0">
                    <a:latin typeface="微软雅黑" panose="020B0503020204020204" pitchFamily="34" charset="-122"/>
                    <a:ea typeface="微软雅黑" panose="020B0503020204020204" pitchFamily="34" charset="-122"/>
                  </a:rPr>
                  <a:t>应用公式计算地址</a:t>
                </a:r>
                <a:endParaRPr lang="en-US" altLang="zh-CN" sz="3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t"/>
                </a:pPr>
                <a:r>
                  <a:rPr lang="zh-CN" altLang="en-US" sz="3200" dirty="0">
                    <a:latin typeface="微软雅黑" panose="020B0503020204020204" pitchFamily="34" charset="-122"/>
                    <a:ea typeface="微软雅黑" panose="020B0503020204020204" pitchFamily="34" charset="-122"/>
                  </a:rPr>
                  <a:t>上三角矩阵</a:t>
                </a:r>
                <a14:m>
                  <m:oMath xmlns:m="http://schemas.openxmlformats.org/officeDocument/2006/math">
                    <m:sSub>
                      <m:sSubPr>
                        <m:ctrlPr>
                          <a:rPr lang="en-US" altLang="zh-CN" sz="3200" i="1" smtClean="0">
                            <a:latin typeface="Cambria Math" panose="02040503050406030204" pitchFamily="18" charset="0"/>
                            <a:ea typeface="微软雅黑" panose="020B0503020204020204" pitchFamily="34" charset="-122"/>
                          </a:rPr>
                        </m:ctrlPr>
                      </m:sSubPr>
                      <m:e>
                        <m:r>
                          <m:rPr>
                            <m:sty m:val="p"/>
                          </m:rPr>
                          <a:rPr lang="en-US" altLang="zh-CN" sz="3200" i="0" smtClean="0">
                            <a:latin typeface="Cambria Math" panose="02040503050406030204" pitchFamily="18" charset="0"/>
                            <a:ea typeface="微软雅黑" panose="020B0503020204020204" pitchFamily="34" charset="-122"/>
                          </a:rPr>
                          <m:t>A</m:t>
                        </m:r>
                      </m:e>
                      <m:sub>
                        <m:r>
                          <m:rPr>
                            <m:sty m:val="p"/>
                          </m:rPr>
                          <a:rPr lang="en-US" altLang="zh-CN" sz="3200" i="0" smtClean="0">
                            <a:latin typeface="Cambria Math" panose="02040503050406030204" pitchFamily="18" charset="0"/>
                            <a:ea typeface="微软雅黑" panose="020B0503020204020204" pitchFamily="34" charset="-122"/>
                          </a:rPr>
                          <m:t>n</m:t>
                        </m:r>
                        <m:r>
                          <a:rPr lang="en-US" altLang="zh-CN" sz="3200" i="0" smtClean="0">
                            <a:latin typeface="Cambria Math" panose="02040503050406030204" pitchFamily="18" charset="0"/>
                            <a:ea typeface="Cambria Math" panose="02040503050406030204" pitchFamily="18" charset="0"/>
                          </a:rPr>
                          <m:t>×</m:t>
                        </m:r>
                        <m:r>
                          <m:rPr>
                            <m:sty m:val="p"/>
                          </m:rPr>
                          <a:rPr lang="en-US" altLang="zh-CN" sz="3200" b="0" i="0" smtClean="0">
                            <a:latin typeface="Cambria Math" panose="02040503050406030204" pitchFamily="18" charset="0"/>
                            <a:ea typeface="Cambria Math" panose="02040503050406030204" pitchFamily="18" charset="0"/>
                          </a:rPr>
                          <m:t>n</m:t>
                        </m:r>
                      </m:sub>
                    </m:sSub>
                  </m:oMath>
                </a14:m>
                <a:r>
                  <a:rPr lang="zh-CN" altLang="en-US" sz="3200" dirty="0">
                    <a:latin typeface="微软雅黑" panose="020B0503020204020204" pitchFamily="34" charset="-122"/>
                    <a:ea typeface="微软雅黑" panose="020B0503020204020204" pitchFamily="34" charset="-122"/>
                  </a:rPr>
                  <a:t>计算地址公式推导</a:t>
                </a:r>
                <a:endParaRPr lang="en-US" altLang="zh-CN" sz="3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t"/>
                </a:pPr>
                <a:r>
                  <a:rPr lang="zh-CN" altLang="en-US" sz="3200" dirty="0">
                    <a:latin typeface="微软雅黑" panose="020B0503020204020204" pitchFamily="34" charset="-122"/>
                    <a:ea typeface="微软雅黑" panose="020B0503020204020204" pitchFamily="34" charset="-122"/>
                  </a:rPr>
                  <a:t>求广义表的表头和表尾</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742951" y="1317735"/>
                <a:ext cx="7367652" cy="2878545"/>
              </a:xfrm>
              <a:prstGeom prst="rect">
                <a:avLst/>
              </a:prstGeom>
              <a:blipFill rotWithShape="1">
                <a:blip r:embed="rId2"/>
                <a:stretch>
                  <a:fillRect t="-4" r="5" b="-59"/>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492429" y="58869"/>
            <a:ext cx="8363471" cy="4437305"/>
          </a:xfrm>
          <a:prstGeom prst="rect">
            <a:avLst/>
          </a:prstGeom>
          <a:noFill/>
        </p:spPr>
        <p:txBody>
          <a:bodyPr wrap="square">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典型题例</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应用公式计算地址</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已知数组</a:t>
            </a:r>
            <a:r>
              <a:rPr lang="en-US" altLang="zh-CN" sz="3200" dirty="0">
                <a:latin typeface="微软雅黑" panose="020B0503020204020204" pitchFamily="34" charset="-122"/>
                <a:ea typeface="微软雅黑" panose="020B0503020204020204" pitchFamily="34" charset="-122"/>
              </a:rPr>
              <a:t>M[1..10, -1..6, 0..3] </a:t>
            </a:r>
            <a:r>
              <a:rPr lang="zh-CN" altLang="en-US" sz="3200" dirty="0">
                <a:latin typeface="微软雅黑" panose="020B0503020204020204" pitchFamily="34" charset="-122"/>
                <a:ea typeface="微软雅黑" panose="020B0503020204020204" pitchFamily="34" charset="-122"/>
              </a:rPr>
              <a:t>求出</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）数组的元素总数；</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）若数组以下标顺序为主序存储，起始地址为</a:t>
            </a:r>
            <a:r>
              <a:rPr lang="en-US" altLang="zh-CN" sz="3200" dirty="0">
                <a:latin typeface="微软雅黑" panose="020B0503020204020204" pitchFamily="34" charset="-122"/>
                <a:ea typeface="微软雅黑" panose="020B0503020204020204" pitchFamily="34" charset="-122"/>
              </a:rPr>
              <a:t>1000</a:t>
            </a:r>
            <a:r>
              <a:rPr lang="zh-CN" altLang="en-US" sz="3200" dirty="0">
                <a:latin typeface="微软雅黑" panose="020B0503020204020204" pitchFamily="34" charset="-122"/>
                <a:ea typeface="微软雅黑" panose="020B0503020204020204" pitchFamily="34" charset="-122"/>
              </a:rPr>
              <a:t>，且每个数据元素占用</a:t>
            </a:r>
            <a:r>
              <a:rPr lang="en-US" altLang="zh-CN" sz="3200" dirty="0">
                <a:latin typeface="微软雅黑" panose="020B0503020204020204" pitchFamily="34" charset="-122"/>
                <a:ea typeface="微软雅黑" panose="020B0503020204020204" pitchFamily="34" charset="-122"/>
              </a:rPr>
              <a:t>3</a:t>
            </a:r>
            <a:r>
              <a:rPr lang="zh-CN" altLang="en-US" sz="3200" dirty="0">
                <a:latin typeface="微软雅黑" panose="020B0503020204020204" pitchFamily="34" charset="-122"/>
                <a:ea typeface="微软雅黑" panose="020B0503020204020204" pitchFamily="34" charset="-122"/>
              </a:rPr>
              <a:t>个存储单元，试分别计算</a:t>
            </a:r>
            <a:r>
              <a:rPr lang="en-US" altLang="zh-CN" sz="3200" dirty="0">
                <a:latin typeface="微软雅黑" panose="020B0503020204020204" pitchFamily="34" charset="-122"/>
                <a:ea typeface="微软雅黑" panose="020B0503020204020204" pitchFamily="34" charset="-122"/>
              </a:rPr>
              <a:t>M[2,4,2]</a:t>
            </a:r>
            <a:r>
              <a:rPr lang="zh-CN" altLang="en-US" sz="3200" dirty="0">
                <a:latin typeface="微软雅黑" panose="020B0503020204020204" pitchFamily="34" charset="-122"/>
                <a:ea typeface="微软雅黑" panose="020B0503020204020204" pitchFamily="34" charset="-122"/>
              </a:rPr>
              <a:t>的地址</a:t>
            </a: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492429" y="58869"/>
                <a:ext cx="8363471" cy="4089709"/>
              </a:xfrm>
              <a:prstGeom prst="rect">
                <a:avLst/>
              </a:prstGeom>
              <a:noFill/>
            </p:spPr>
            <p:txBody>
              <a:bodyPr wrap="square">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典型题例</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应用公式计算地址</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已知数组</a:t>
                </a:r>
                <a:r>
                  <a:rPr lang="en-US" altLang="zh-CN" sz="2400" dirty="0">
                    <a:latin typeface="微软雅黑" panose="020B0503020204020204" pitchFamily="34" charset="-122"/>
                    <a:ea typeface="微软雅黑" panose="020B0503020204020204" pitchFamily="34" charset="-122"/>
                  </a:rPr>
                  <a:t>M[1..10, -1..6, 0..3] </a:t>
                </a:r>
                <a:r>
                  <a:rPr lang="zh-CN" altLang="en-US" sz="2400" dirty="0">
                    <a:latin typeface="微软雅黑" panose="020B0503020204020204" pitchFamily="34" charset="-122"/>
                    <a:ea typeface="微软雅黑" panose="020B0503020204020204" pitchFamily="34" charset="-122"/>
                  </a:rPr>
                  <a:t>求出</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）数组的元素总数；</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）若数组以下标顺序为主序存储，起始地址为</a:t>
                </a:r>
                <a:r>
                  <a:rPr lang="en-US" altLang="zh-CN" sz="2400" dirty="0">
                    <a:latin typeface="微软雅黑" panose="020B0503020204020204" pitchFamily="34" charset="-122"/>
                    <a:ea typeface="微软雅黑" panose="020B0503020204020204" pitchFamily="34" charset="-122"/>
                  </a:rPr>
                  <a:t>1000</a:t>
                </a:r>
                <a:r>
                  <a:rPr lang="zh-CN" altLang="en-US" sz="2400" dirty="0">
                    <a:latin typeface="微软雅黑" panose="020B0503020204020204" pitchFamily="34" charset="-122"/>
                    <a:ea typeface="微软雅黑" panose="020B0503020204020204" pitchFamily="34" charset="-122"/>
                  </a:rPr>
                  <a:t>，且每个数据元素占用</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个存储单元，试分别计算</a:t>
                </a:r>
                <a:r>
                  <a:rPr lang="en-US" altLang="zh-CN" sz="2400" dirty="0">
                    <a:latin typeface="微软雅黑" panose="020B0503020204020204" pitchFamily="34" charset="-122"/>
                    <a:ea typeface="微软雅黑" panose="020B0503020204020204" pitchFamily="34" charset="-122"/>
                  </a:rPr>
                  <a:t>M[2,4,2]</a:t>
                </a:r>
                <a:r>
                  <a:rPr lang="zh-CN" altLang="en-US" sz="2400" dirty="0">
                    <a:latin typeface="微软雅黑" panose="020B0503020204020204" pitchFamily="34" charset="-122"/>
                    <a:ea typeface="微软雅黑" panose="020B0503020204020204" pitchFamily="34" charset="-122"/>
                  </a:rPr>
                  <a:t>的地址。</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070C0"/>
                    </a:solidFill>
                    <a:latin typeface="微软雅黑" panose="020B0503020204020204" pitchFamily="34" charset="-122"/>
                    <a:ea typeface="微软雅黑" panose="020B0503020204020204" pitchFamily="34" charset="-122"/>
                  </a:rPr>
                  <a:t>解： （</a:t>
                </a:r>
                <a:r>
                  <a:rPr lang="en-US" altLang="zh-CN" sz="2400" dirty="0">
                    <a:solidFill>
                      <a:srgbClr val="0070C0"/>
                    </a:solidFill>
                    <a:latin typeface="微软雅黑" panose="020B0503020204020204" pitchFamily="34" charset="-122"/>
                    <a:ea typeface="微软雅黑" panose="020B0503020204020204" pitchFamily="34" charset="-122"/>
                  </a:rPr>
                  <a:t>1</a:t>
                </a:r>
                <a:r>
                  <a:rPr lang="zh-CN" altLang="en-US" sz="2400" dirty="0">
                    <a:solidFill>
                      <a:srgbClr val="0070C0"/>
                    </a:solidFill>
                    <a:latin typeface="微软雅黑" panose="020B0503020204020204" pitchFamily="34" charset="-122"/>
                    <a:ea typeface="微软雅黑" panose="020B0503020204020204" pitchFamily="34" charset="-122"/>
                  </a:rPr>
                  <a:t>）数组的元素总数为：</a:t>
                </a:r>
                <a:endParaRPr lang="en-US" altLang="zh-CN" sz="2400" dirty="0">
                  <a:solidFill>
                    <a:srgbClr val="0070C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rPr>
                  <a:t>       </a:t>
                </a:r>
                <a:r>
                  <a:rPr lang="zh-CN" altLang="en-US" sz="2400" dirty="0">
                    <a:solidFill>
                      <a:srgbClr val="0070C0"/>
                    </a:solidFill>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zh-CN" altLang="en-US" sz="2400" b="0" i="1" dirty="0" smtClean="0">
                            <a:solidFill>
                              <a:srgbClr val="0070C0"/>
                            </a:solidFill>
                            <a:latin typeface="Cambria Math" panose="02040503050406030204" pitchFamily="18" charset="0"/>
                            <a:ea typeface="微软雅黑" panose="020B0503020204020204" pitchFamily="34" charset="-122"/>
                          </a:rPr>
                        </m:ctrlPr>
                      </m:dPr>
                      <m:e>
                        <m:r>
                          <a:rPr lang="en-US" altLang="zh-CN" sz="2400" b="0" i="1" dirty="0" smtClean="0">
                            <a:solidFill>
                              <a:srgbClr val="0070C0"/>
                            </a:solidFill>
                            <a:latin typeface="Cambria Math" panose="02040503050406030204" pitchFamily="18" charset="0"/>
                            <a:ea typeface="微软雅黑" panose="020B0503020204020204" pitchFamily="34" charset="-122"/>
                          </a:rPr>
                          <m:t>10</m:t>
                        </m:r>
                        <m:r>
                          <a:rPr lang="en-US" altLang="zh-CN" sz="2400" i="1" dirty="0">
                            <a:solidFill>
                              <a:srgbClr val="0070C0"/>
                            </a:solidFill>
                            <a:latin typeface="Cambria Math" panose="02040503050406030204" pitchFamily="18" charset="0"/>
                            <a:ea typeface="微软雅黑" panose="020B0503020204020204" pitchFamily="34" charset="-122"/>
                          </a:rPr>
                          <m:t>−</m:t>
                        </m:r>
                        <m:r>
                          <a:rPr lang="en-US" altLang="zh-CN" sz="2400" b="0" i="1" dirty="0" smtClean="0">
                            <a:solidFill>
                              <a:srgbClr val="0070C0"/>
                            </a:solidFill>
                            <a:latin typeface="Cambria Math" panose="02040503050406030204" pitchFamily="18" charset="0"/>
                            <a:ea typeface="微软雅黑" panose="020B0503020204020204" pitchFamily="34" charset="-122"/>
                          </a:rPr>
                          <m:t>1</m:t>
                        </m:r>
                        <m:r>
                          <a:rPr lang="en-US" altLang="zh-CN" sz="2400" i="1" dirty="0">
                            <a:solidFill>
                              <a:srgbClr val="0070C0"/>
                            </a:solidFill>
                            <a:latin typeface="Cambria Math" panose="02040503050406030204" pitchFamily="18" charset="0"/>
                            <a:ea typeface="微软雅黑" panose="020B0503020204020204" pitchFamily="34" charset="-122"/>
                          </a:rPr>
                          <m:t>+</m:t>
                        </m:r>
                        <m:r>
                          <a:rPr lang="en-US" altLang="zh-CN" sz="2400" b="0" i="1" dirty="0" smtClean="0">
                            <a:solidFill>
                              <a:srgbClr val="0070C0"/>
                            </a:solidFill>
                            <a:latin typeface="Cambria Math" panose="02040503050406030204" pitchFamily="18" charset="0"/>
                            <a:ea typeface="微软雅黑" panose="020B0503020204020204" pitchFamily="34" charset="-122"/>
                          </a:rPr>
                          <m:t>1</m:t>
                        </m:r>
                      </m:e>
                    </m:d>
                    <m:r>
                      <a:rPr lang="en-US" altLang="zh-CN" sz="2400" i="1" dirty="0" smtClean="0">
                        <a:solidFill>
                          <a:srgbClr val="0070C0"/>
                        </a:solidFill>
                        <a:latin typeface="Cambria Math" panose="02040503050406030204" pitchFamily="18" charset="0"/>
                        <a:ea typeface="Cambria Math" panose="02040503050406030204" pitchFamily="18" charset="0"/>
                      </a:rPr>
                      <m:t>×</m:t>
                    </m:r>
                    <m:d>
                      <m:dPr>
                        <m:ctrlPr>
                          <a:rPr lang="en-US" altLang="zh-CN" sz="2400" b="0" i="1" dirty="0" smtClean="0">
                            <a:solidFill>
                              <a:srgbClr val="0070C0"/>
                            </a:solidFill>
                            <a:latin typeface="Cambria Math" panose="02040503050406030204" pitchFamily="18" charset="0"/>
                            <a:ea typeface="Cambria Math" panose="02040503050406030204" pitchFamily="18" charset="0"/>
                          </a:rPr>
                        </m:ctrlPr>
                      </m:dPr>
                      <m:e>
                        <m:r>
                          <a:rPr lang="en-US" altLang="zh-CN" sz="2400" b="0" i="1" dirty="0" smtClean="0">
                            <a:solidFill>
                              <a:srgbClr val="0070C0"/>
                            </a:solidFill>
                            <a:latin typeface="Cambria Math" panose="02040503050406030204" pitchFamily="18" charset="0"/>
                            <a:ea typeface="Cambria Math" panose="02040503050406030204" pitchFamily="18" charset="0"/>
                          </a:rPr>
                          <m:t>6</m:t>
                        </m:r>
                        <m:r>
                          <a:rPr lang="en-US" altLang="zh-CN" sz="2400" b="0" i="1" dirty="0" smtClean="0">
                            <a:solidFill>
                              <a:srgbClr val="0070C0"/>
                            </a:solidFill>
                            <a:latin typeface="Cambria Math" panose="02040503050406030204" pitchFamily="18" charset="0"/>
                            <a:ea typeface="Cambria Math" panose="02040503050406030204" pitchFamily="18" charset="0"/>
                          </a:rPr>
                          <m:t>−</m:t>
                        </m:r>
                        <m:d>
                          <m:dPr>
                            <m:ctrlPr>
                              <a:rPr lang="en-US" altLang="zh-CN" sz="2400" b="0" i="1" dirty="0" smtClean="0">
                                <a:solidFill>
                                  <a:srgbClr val="0070C0"/>
                                </a:solidFill>
                                <a:latin typeface="Cambria Math" panose="02040503050406030204" pitchFamily="18" charset="0"/>
                                <a:ea typeface="Cambria Math" panose="02040503050406030204" pitchFamily="18" charset="0"/>
                              </a:rPr>
                            </m:ctrlPr>
                          </m:dPr>
                          <m:e>
                            <m:r>
                              <a:rPr lang="en-US" altLang="zh-CN" sz="2400" b="0" i="1" dirty="0" smtClean="0">
                                <a:solidFill>
                                  <a:srgbClr val="0070C0"/>
                                </a:solidFill>
                                <a:latin typeface="Cambria Math" panose="02040503050406030204" pitchFamily="18" charset="0"/>
                                <a:ea typeface="Cambria Math" panose="02040503050406030204" pitchFamily="18" charset="0"/>
                              </a:rPr>
                              <m:t>−</m:t>
                            </m:r>
                            <m:r>
                              <a:rPr lang="en-US" altLang="zh-CN" sz="2400" b="0" i="1" dirty="0" smtClean="0">
                                <a:solidFill>
                                  <a:srgbClr val="0070C0"/>
                                </a:solidFill>
                                <a:latin typeface="Cambria Math" panose="02040503050406030204" pitchFamily="18" charset="0"/>
                                <a:ea typeface="Cambria Math" panose="02040503050406030204" pitchFamily="18" charset="0"/>
                              </a:rPr>
                              <m:t>1</m:t>
                            </m:r>
                          </m:e>
                        </m:d>
                        <m:r>
                          <a:rPr lang="en-US" altLang="zh-CN" sz="2400" b="0" i="1" dirty="0" smtClean="0">
                            <a:solidFill>
                              <a:srgbClr val="0070C0"/>
                            </a:solidFill>
                            <a:latin typeface="Cambria Math" panose="02040503050406030204" pitchFamily="18" charset="0"/>
                            <a:ea typeface="Cambria Math" panose="02040503050406030204" pitchFamily="18" charset="0"/>
                          </a:rPr>
                          <m:t>+</m:t>
                        </m:r>
                        <m:r>
                          <a:rPr lang="en-US" altLang="zh-CN" sz="2400" b="0" i="1" dirty="0" smtClean="0">
                            <a:solidFill>
                              <a:srgbClr val="0070C0"/>
                            </a:solidFill>
                            <a:latin typeface="Cambria Math" panose="02040503050406030204" pitchFamily="18" charset="0"/>
                            <a:ea typeface="Cambria Math" panose="02040503050406030204" pitchFamily="18" charset="0"/>
                          </a:rPr>
                          <m:t>1</m:t>
                        </m:r>
                      </m:e>
                    </m:d>
                    <m:r>
                      <a:rPr lang="en-US" altLang="zh-CN" sz="2400" b="0" i="1" dirty="0" smtClean="0">
                        <a:solidFill>
                          <a:srgbClr val="0070C0"/>
                        </a:solidFill>
                        <a:latin typeface="Cambria Math" panose="02040503050406030204" pitchFamily="18" charset="0"/>
                        <a:ea typeface="Cambria Math" panose="02040503050406030204" pitchFamily="18" charset="0"/>
                      </a:rPr>
                      <m:t>×</m:t>
                    </m:r>
                    <m:d>
                      <m:dPr>
                        <m:ctrlPr>
                          <a:rPr lang="en-US" altLang="zh-CN" sz="2400" b="0" i="1" dirty="0" smtClean="0">
                            <a:solidFill>
                              <a:srgbClr val="0070C0"/>
                            </a:solidFill>
                            <a:latin typeface="Cambria Math" panose="02040503050406030204" pitchFamily="18" charset="0"/>
                            <a:ea typeface="Cambria Math" panose="02040503050406030204" pitchFamily="18" charset="0"/>
                          </a:rPr>
                        </m:ctrlPr>
                      </m:dPr>
                      <m:e>
                        <m:r>
                          <a:rPr lang="en-US" altLang="zh-CN" sz="2400" b="0" i="1" dirty="0" smtClean="0">
                            <a:solidFill>
                              <a:srgbClr val="0070C0"/>
                            </a:solidFill>
                            <a:latin typeface="Cambria Math" panose="02040503050406030204" pitchFamily="18" charset="0"/>
                            <a:ea typeface="Cambria Math" panose="02040503050406030204" pitchFamily="18" charset="0"/>
                          </a:rPr>
                          <m:t>3</m:t>
                        </m:r>
                        <m:r>
                          <a:rPr lang="en-US" altLang="zh-CN" sz="2400" b="0" i="1" dirty="0" smtClean="0">
                            <a:solidFill>
                              <a:srgbClr val="0070C0"/>
                            </a:solidFill>
                            <a:latin typeface="Cambria Math" panose="02040503050406030204" pitchFamily="18" charset="0"/>
                            <a:ea typeface="Cambria Math" panose="02040503050406030204" pitchFamily="18" charset="0"/>
                          </a:rPr>
                          <m:t>−</m:t>
                        </m:r>
                        <m:r>
                          <a:rPr lang="en-US" altLang="zh-CN" sz="2400" b="0" i="1" dirty="0" smtClean="0">
                            <a:solidFill>
                              <a:srgbClr val="0070C0"/>
                            </a:solidFill>
                            <a:latin typeface="Cambria Math" panose="02040503050406030204" pitchFamily="18" charset="0"/>
                            <a:ea typeface="Cambria Math" panose="02040503050406030204" pitchFamily="18" charset="0"/>
                          </a:rPr>
                          <m:t>0</m:t>
                        </m:r>
                        <m:r>
                          <a:rPr lang="en-US" altLang="zh-CN" sz="2400" b="0" i="1" dirty="0" smtClean="0">
                            <a:solidFill>
                              <a:srgbClr val="0070C0"/>
                            </a:solidFill>
                            <a:latin typeface="Cambria Math" panose="02040503050406030204" pitchFamily="18" charset="0"/>
                            <a:ea typeface="Cambria Math" panose="02040503050406030204" pitchFamily="18" charset="0"/>
                          </a:rPr>
                          <m:t>+</m:t>
                        </m:r>
                        <m:r>
                          <a:rPr lang="en-US" altLang="zh-CN" sz="2400" b="0" i="1" dirty="0" smtClean="0">
                            <a:solidFill>
                              <a:srgbClr val="0070C0"/>
                            </a:solidFill>
                            <a:latin typeface="Cambria Math" panose="02040503050406030204" pitchFamily="18" charset="0"/>
                            <a:ea typeface="Cambria Math" panose="02040503050406030204" pitchFamily="18" charset="0"/>
                          </a:rPr>
                          <m:t>1</m:t>
                        </m:r>
                      </m:e>
                    </m:d>
                    <m:r>
                      <a:rPr lang="en-US" altLang="zh-CN" sz="2400" b="0" i="1" dirty="0" smtClean="0">
                        <a:solidFill>
                          <a:srgbClr val="0070C0"/>
                        </a:solidFill>
                        <a:latin typeface="Cambria Math" panose="02040503050406030204" pitchFamily="18" charset="0"/>
                        <a:ea typeface="Cambria Math" panose="02040503050406030204" pitchFamily="18" charset="0"/>
                      </a:rPr>
                      <m:t>=</m:t>
                    </m:r>
                    <m:r>
                      <a:rPr lang="en-US" altLang="zh-CN" sz="2400" b="0" i="1" dirty="0" smtClean="0">
                        <a:solidFill>
                          <a:srgbClr val="0070C0"/>
                        </a:solidFill>
                        <a:latin typeface="Cambria Math" panose="02040503050406030204" pitchFamily="18" charset="0"/>
                        <a:ea typeface="Cambria Math" panose="02040503050406030204" pitchFamily="18" charset="0"/>
                      </a:rPr>
                      <m:t>320</m:t>
                    </m:r>
                  </m:oMath>
                </a14:m>
                <a:endParaRPr lang="en-US" altLang="zh-CN" sz="2400" dirty="0">
                  <a:solidFill>
                    <a:srgbClr val="0070C0"/>
                  </a:solidFill>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492429" y="58869"/>
                <a:ext cx="8363471" cy="4089709"/>
              </a:xfrm>
              <a:prstGeom prst="rect">
                <a:avLst/>
              </a:prstGeom>
              <a:blipFill rotWithShape="1">
                <a:blip r:embed="rId1"/>
                <a:stretch>
                  <a:fillRect l="-4" t="-11" r="-1197" b="3"/>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492429" y="58869"/>
                <a:ext cx="8363471" cy="6583534"/>
              </a:xfrm>
              <a:prstGeom prst="rect">
                <a:avLst/>
              </a:prstGeom>
              <a:noFill/>
            </p:spPr>
            <p:txBody>
              <a:bodyPr wrap="square">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典型题例</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应用公式计算地址</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已知数组</a:t>
                </a:r>
                <a:r>
                  <a:rPr lang="en-US" altLang="zh-CN" sz="2400" dirty="0">
                    <a:latin typeface="微软雅黑" panose="020B0503020204020204" pitchFamily="34" charset="-122"/>
                    <a:ea typeface="微软雅黑" panose="020B0503020204020204" pitchFamily="34" charset="-122"/>
                  </a:rPr>
                  <a:t>M[1..10, -1..6, 0..3] </a:t>
                </a:r>
                <a:r>
                  <a:rPr lang="zh-CN" altLang="en-US" sz="2400" dirty="0">
                    <a:latin typeface="微软雅黑" panose="020B0503020204020204" pitchFamily="34" charset="-122"/>
                    <a:ea typeface="微软雅黑" panose="020B0503020204020204" pitchFamily="34" charset="-122"/>
                  </a:rPr>
                  <a:t>求出</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）数组的元素总数；</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）若数组以下标顺序为主序存储，起始地址为</a:t>
                </a:r>
                <a:r>
                  <a:rPr lang="en-US" altLang="zh-CN" sz="2400" dirty="0">
                    <a:latin typeface="微软雅黑" panose="020B0503020204020204" pitchFamily="34" charset="-122"/>
                    <a:ea typeface="微软雅黑" panose="020B0503020204020204" pitchFamily="34" charset="-122"/>
                  </a:rPr>
                  <a:t>1000</a:t>
                </a:r>
                <a:r>
                  <a:rPr lang="zh-CN" altLang="en-US" sz="2400" dirty="0">
                    <a:latin typeface="微软雅黑" panose="020B0503020204020204" pitchFamily="34" charset="-122"/>
                    <a:ea typeface="微软雅黑" panose="020B0503020204020204" pitchFamily="34" charset="-122"/>
                  </a:rPr>
                  <a:t>，且每个数据元素占用</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个存储单元，试分别计算</a:t>
                </a:r>
                <a:r>
                  <a:rPr lang="en-US" altLang="zh-CN" sz="2400" dirty="0">
                    <a:latin typeface="微软雅黑" panose="020B0503020204020204" pitchFamily="34" charset="-122"/>
                    <a:ea typeface="微软雅黑" panose="020B0503020204020204" pitchFamily="34" charset="-122"/>
                  </a:rPr>
                  <a:t>M[2,4,2]</a:t>
                </a:r>
                <a:r>
                  <a:rPr lang="zh-CN" altLang="en-US" sz="2400" dirty="0">
                    <a:latin typeface="微软雅黑" panose="020B0503020204020204" pitchFamily="34" charset="-122"/>
                    <a:ea typeface="微软雅黑" panose="020B0503020204020204" pitchFamily="34" charset="-122"/>
                  </a:rPr>
                  <a:t>的地址。</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tx1"/>
                    </a:solidFill>
                    <a:latin typeface="微软雅黑" panose="020B0503020204020204" pitchFamily="34" charset="-122"/>
                    <a:ea typeface="微软雅黑" panose="020B0503020204020204" pitchFamily="34" charset="-122"/>
                  </a:rPr>
                  <a:t>解： （</a:t>
                </a: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）地址计算公式为：</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i="0" dirty="0">
                          <a:latin typeface="Cambria Math" panose="02040503050406030204" pitchFamily="18" charset="0"/>
                          <a:ea typeface="Cambria Math" panose="02040503050406030204" pitchFamily="18" charset="0"/>
                        </a:rPr>
                        <m:t>Loc</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M</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i</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j</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k</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Loc</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M</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c</m:t>
                      </m:r>
                      <m:r>
                        <m:rPr>
                          <m:nor/>
                        </m:rPr>
                        <a:rPr lang="en-US" altLang="zh-CN" sz="2000" dirty="0">
                          <a:latin typeface="Cambria Math" panose="02040503050406030204" pitchFamily="18" charset="0"/>
                          <a:ea typeface="Cambria Math" panose="02040503050406030204" pitchFamily="18" charset="0"/>
                        </a:rPr>
                        <m:t>1</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c</m:t>
                      </m:r>
                      <m:r>
                        <m:rPr>
                          <m:nor/>
                        </m:rPr>
                        <a:rPr lang="en-US" altLang="zh-CN" sz="2000" dirty="0">
                          <a:latin typeface="Cambria Math" panose="02040503050406030204" pitchFamily="18" charset="0"/>
                          <a:ea typeface="Cambria Math" panose="02040503050406030204" pitchFamily="18" charset="0"/>
                        </a:rPr>
                        <m:t>2</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c</m:t>
                      </m:r>
                      <m:r>
                        <m:rPr>
                          <m:nor/>
                        </m:rPr>
                        <a:rPr lang="en-US" altLang="zh-CN" sz="2000" dirty="0">
                          <a:latin typeface="Cambria Math" panose="02040503050406030204" pitchFamily="18" charset="0"/>
                          <a:ea typeface="Cambria Math" panose="02040503050406030204" pitchFamily="18" charset="0"/>
                        </a:rPr>
                        <m:t>3</m:t>
                      </m:r>
                      <m:r>
                        <m:rPr>
                          <m:nor/>
                        </m:rPr>
                        <a:rPr lang="en-US" altLang="zh-CN" sz="2000" dirty="0">
                          <a:latin typeface="Cambria Math" panose="02040503050406030204" pitchFamily="18" charset="0"/>
                          <a:ea typeface="Cambria Math" panose="02040503050406030204" pitchFamily="18" charset="0"/>
                        </a:rPr>
                        <m:t>]) +((</m:t>
                      </m:r>
                      <m:r>
                        <m:rPr>
                          <m:nor/>
                        </m:rPr>
                        <a:rPr lang="en-US" altLang="zh-CN" sz="2000" dirty="0">
                          <a:latin typeface="Cambria Math" panose="02040503050406030204" pitchFamily="18" charset="0"/>
                          <a:ea typeface="Cambria Math" panose="02040503050406030204" pitchFamily="18" charset="0"/>
                        </a:rPr>
                        <m:t>d</m:t>
                      </m:r>
                      <m:r>
                        <m:rPr>
                          <m:nor/>
                        </m:rPr>
                        <a:rPr lang="en-US" altLang="zh-CN" sz="2000" dirty="0">
                          <a:latin typeface="Cambria Math" panose="02040503050406030204" pitchFamily="18" charset="0"/>
                          <a:ea typeface="Cambria Math" panose="02040503050406030204" pitchFamily="18" charset="0"/>
                        </a:rPr>
                        <m:t>2</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c</m:t>
                      </m:r>
                      <m:r>
                        <m:rPr>
                          <m:nor/>
                        </m:rPr>
                        <a:rPr lang="en-US" altLang="zh-CN" sz="2000" dirty="0">
                          <a:latin typeface="Cambria Math" panose="02040503050406030204" pitchFamily="18" charset="0"/>
                          <a:ea typeface="Cambria Math" panose="02040503050406030204" pitchFamily="18" charset="0"/>
                        </a:rPr>
                        <m:t>2</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1</m:t>
                      </m:r>
                      <m:r>
                        <m:rPr>
                          <m:nor/>
                        </m:rPr>
                        <a:rPr lang="en-US" altLang="zh-CN" sz="2000" dirty="0">
                          <a:latin typeface="Cambria Math" panose="02040503050406030204" pitchFamily="18" charset="0"/>
                          <a:ea typeface="Cambria Math" panose="02040503050406030204" pitchFamily="18" charset="0"/>
                        </a:rPr>
                        <m:t>)</m:t>
                      </m:r>
                      <m:r>
                        <a:rPr lang="en-US" altLang="zh-CN" sz="2000" i="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d</m:t>
                      </m:r>
                      <m:r>
                        <m:rPr>
                          <m:nor/>
                        </m:rPr>
                        <a:rPr lang="en-US" altLang="zh-CN" sz="2000" dirty="0">
                          <a:latin typeface="Cambria Math" panose="02040503050406030204" pitchFamily="18" charset="0"/>
                          <a:ea typeface="Cambria Math" panose="02040503050406030204" pitchFamily="18" charset="0"/>
                        </a:rPr>
                        <m:t>3</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c</m:t>
                      </m:r>
                      <m:r>
                        <m:rPr>
                          <m:nor/>
                        </m:rPr>
                        <a:rPr lang="en-US" altLang="zh-CN" sz="2000" dirty="0">
                          <a:latin typeface="Cambria Math" panose="02040503050406030204" pitchFamily="18" charset="0"/>
                          <a:ea typeface="Cambria Math" panose="02040503050406030204" pitchFamily="18" charset="0"/>
                        </a:rPr>
                        <m:t>3</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1</m:t>
                      </m:r>
                      <m:r>
                        <m:rPr>
                          <m:nor/>
                        </m:rPr>
                        <a:rPr lang="en-US" altLang="zh-CN" sz="2000" dirty="0">
                          <a:latin typeface="Cambria Math" panose="02040503050406030204" pitchFamily="18" charset="0"/>
                          <a:ea typeface="Cambria Math" panose="02040503050406030204" pitchFamily="18" charset="0"/>
                        </a:rPr>
                        <m:t>)</m:t>
                      </m:r>
                      <m:r>
                        <a:rPr lang="en-US" altLang="zh-CN" sz="2000" i="0" dirty="0">
                          <a:latin typeface="Cambria Math" panose="02040503050406030204" pitchFamily="18" charset="0"/>
                          <a:ea typeface="Cambria Math" panose="02040503050406030204" pitchFamily="18" charset="0"/>
                        </a:rPr>
                        <m:t>×</m:t>
                      </m:r>
                      <m:d>
                        <m:dPr>
                          <m:ctrlPr>
                            <a:rPr lang="en-US" altLang="zh-CN" sz="2000" i="1" dirty="0">
                              <a:latin typeface="Cambria Math" panose="02040503050406030204" pitchFamily="18" charset="0"/>
                              <a:ea typeface="Cambria Math" panose="02040503050406030204" pitchFamily="18" charset="0"/>
                            </a:rPr>
                          </m:ctrlPr>
                        </m:dPr>
                        <m:e>
                          <m:r>
                            <m:rPr>
                              <m:sty m:val="p"/>
                            </m:rPr>
                            <a:rPr lang="en-US" altLang="zh-CN" sz="2000" i="0" dirty="0">
                              <a:latin typeface="Cambria Math" panose="02040503050406030204" pitchFamily="18" charset="0"/>
                              <a:ea typeface="Cambria Math" panose="02040503050406030204" pitchFamily="18" charset="0"/>
                            </a:rPr>
                            <m:t>i</m:t>
                          </m:r>
                          <m:r>
                            <a:rPr lang="en-US" altLang="zh-CN" sz="2000" i="0" dirty="0">
                              <a:latin typeface="Cambria Math" panose="02040503050406030204" pitchFamily="18" charset="0"/>
                              <a:ea typeface="Cambria Math" panose="02040503050406030204" pitchFamily="18" charset="0"/>
                            </a:rPr>
                            <m:t>−</m:t>
                          </m:r>
                          <m:r>
                            <m:rPr>
                              <m:sty m:val="p"/>
                            </m:rPr>
                            <a:rPr lang="en-US" altLang="zh-CN" sz="2000" i="0" dirty="0">
                              <a:latin typeface="Cambria Math" panose="02040503050406030204" pitchFamily="18" charset="0"/>
                              <a:ea typeface="Cambria Math" panose="02040503050406030204" pitchFamily="18" charset="0"/>
                            </a:rPr>
                            <m:t>c</m:t>
                          </m:r>
                          <m:r>
                            <a:rPr lang="en-US" altLang="zh-CN" sz="2000" i="0" dirty="0">
                              <a:latin typeface="Cambria Math" panose="02040503050406030204" pitchFamily="18" charset="0"/>
                              <a:ea typeface="Cambria Math" panose="02040503050406030204" pitchFamily="18" charset="0"/>
                            </a:rPr>
                            <m:t>1</m:t>
                          </m:r>
                        </m:e>
                      </m:d>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d</m:t>
                      </m:r>
                      <m:r>
                        <m:rPr>
                          <m:nor/>
                        </m:rPr>
                        <a:rPr lang="en-US" altLang="zh-CN" sz="2000" dirty="0">
                          <a:latin typeface="Cambria Math" panose="02040503050406030204" pitchFamily="18" charset="0"/>
                          <a:ea typeface="Cambria Math" panose="02040503050406030204" pitchFamily="18" charset="0"/>
                        </a:rPr>
                        <m:t>3</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c</m:t>
                      </m:r>
                      <m:r>
                        <m:rPr>
                          <m:nor/>
                        </m:rPr>
                        <a:rPr lang="en-US" altLang="zh-CN" sz="2000" dirty="0">
                          <a:latin typeface="Cambria Math" panose="02040503050406030204" pitchFamily="18" charset="0"/>
                          <a:ea typeface="Cambria Math" panose="02040503050406030204" pitchFamily="18" charset="0"/>
                        </a:rPr>
                        <m:t>3</m:t>
                      </m:r>
                      <m:r>
                        <m:rPr>
                          <m:nor/>
                        </m:rPr>
                        <a:rPr lang="en-US" altLang="zh-CN" sz="200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1</m:t>
                      </m:r>
                      <m:r>
                        <m:rPr>
                          <m:nor/>
                        </m:rPr>
                        <a:rPr lang="en-US" altLang="zh-CN" sz="2000" dirty="0">
                          <a:latin typeface="Cambria Math" panose="02040503050406030204" pitchFamily="18" charset="0"/>
                          <a:ea typeface="Cambria Math" panose="02040503050406030204" pitchFamily="18" charset="0"/>
                        </a:rPr>
                        <m:t>)</m:t>
                      </m:r>
                      <m:r>
                        <a:rPr lang="en-US" altLang="zh-CN" sz="2000" i="0" dirty="0">
                          <a:latin typeface="Cambria Math" panose="02040503050406030204" pitchFamily="18" charset="0"/>
                          <a:ea typeface="Cambria Math" panose="02040503050406030204" pitchFamily="18" charset="0"/>
                        </a:rPr>
                        <m:t>×</m:t>
                      </m:r>
                      <m:d>
                        <m:dPr>
                          <m:ctrlPr>
                            <a:rPr lang="en-US" altLang="zh-CN" sz="2000" i="1" dirty="0">
                              <a:latin typeface="Cambria Math" panose="02040503050406030204" pitchFamily="18" charset="0"/>
                              <a:ea typeface="Cambria Math" panose="02040503050406030204" pitchFamily="18" charset="0"/>
                            </a:rPr>
                          </m:ctrlPr>
                        </m:dPr>
                        <m:e>
                          <m:r>
                            <m:rPr>
                              <m:sty m:val="p"/>
                            </m:rPr>
                            <a:rPr lang="en-US" altLang="zh-CN" sz="2000" i="0" dirty="0">
                              <a:latin typeface="Cambria Math" panose="02040503050406030204" pitchFamily="18" charset="0"/>
                              <a:ea typeface="Cambria Math" panose="02040503050406030204" pitchFamily="18" charset="0"/>
                            </a:rPr>
                            <m:t>j</m:t>
                          </m:r>
                          <m:r>
                            <a:rPr lang="en-US" altLang="zh-CN" sz="2000" i="0" dirty="0">
                              <a:latin typeface="Cambria Math" panose="02040503050406030204" pitchFamily="18" charset="0"/>
                              <a:ea typeface="Cambria Math" panose="02040503050406030204" pitchFamily="18" charset="0"/>
                            </a:rPr>
                            <m:t>−</m:t>
                          </m:r>
                          <m:r>
                            <m:rPr>
                              <m:sty m:val="p"/>
                            </m:rPr>
                            <a:rPr lang="en-US" altLang="zh-CN" sz="2000" i="0" dirty="0">
                              <a:latin typeface="Cambria Math" panose="02040503050406030204" pitchFamily="18" charset="0"/>
                              <a:ea typeface="Cambria Math" panose="02040503050406030204" pitchFamily="18" charset="0"/>
                            </a:rPr>
                            <m:t>c</m:t>
                          </m:r>
                          <m:r>
                            <a:rPr lang="en-US" altLang="zh-CN" sz="2000" i="0" dirty="0">
                              <a:latin typeface="Cambria Math" panose="02040503050406030204" pitchFamily="18" charset="0"/>
                              <a:ea typeface="Cambria Math" panose="02040503050406030204" pitchFamily="18" charset="0"/>
                            </a:rPr>
                            <m:t>2</m:t>
                          </m:r>
                        </m:e>
                      </m:d>
                      <m:r>
                        <a:rPr lang="en-US" altLang="zh-CN" sz="2000" i="0" dirty="0">
                          <a:latin typeface="Cambria Math" panose="02040503050406030204" pitchFamily="18" charset="0"/>
                          <a:ea typeface="Cambria Math" panose="02040503050406030204" pitchFamily="18" charset="0"/>
                        </a:rPr>
                        <m:t>+(</m:t>
                      </m:r>
                      <m:r>
                        <m:rPr>
                          <m:sty m:val="p"/>
                        </m:rPr>
                        <a:rPr lang="en-US" altLang="zh-CN" sz="2000" i="0" dirty="0">
                          <a:latin typeface="Cambria Math" panose="02040503050406030204" pitchFamily="18" charset="0"/>
                          <a:ea typeface="Cambria Math" panose="02040503050406030204" pitchFamily="18" charset="0"/>
                        </a:rPr>
                        <m:t>k</m:t>
                      </m:r>
                      <m:r>
                        <a:rPr lang="en-US" altLang="zh-CN" sz="2000" i="0" dirty="0">
                          <a:latin typeface="Cambria Math" panose="02040503050406030204" pitchFamily="18" charset="0"/>
                          <a:ea typeface="Cambria Math" panose="02040503050406030204" pitchFamily="18" charset="0"/>
                        </a:rPr>
                        <m:t>−</m:t>
                      </m:r>
                      <m:r>
                        <m:rPr>
                          <m:sty m:val="p"/>
                        </m:rPr>
                        <a:rPr lang="en-US" altLang="zh-CN" sz="2000" i="0" dirty="0">
                          <a:latin typeface="Cambria Math" panose="02040503050406030204" pitchFamily="18" charset="0"/>
                          <a:ea typeface="Cambria Math" panose="02040503050406030204" pitchFamily="18" charset="0"/>
                        </a:rPr>
                        <m:t>c</m:t>
                      </m:r>
                      <m:r>
                        <a:rPr lang="en-US" altLang="zh-CN" sz="2000" i="0" dirty="0">
                          <a:latin typeface="Cambria Math" panose="02040503050406030204" pitchFamily="18" charset="0"/>
                          <a:ea typeface="Cambria Math" panose="02040503050406030204" pitchFamily="18" charset="0"/>
                        </a:rPr>
                        <m:t>3</m:t>
                      </m:r>
                      <m:r>
                        <a:rPr lang="en-US" altLang="zh-CN" sz="2000" i="0" dirty="0">
                          <a:latin typeface="Cambria Math" panose="02040503050406030204" pitchFamily="18" charset="0"/>
                          <a:ea typeface="Cambria Math" panose="02040503050406030204" pitchFamily="18" charset="0"/>
                        </a:rPr>
                        <m:t>)</m:t>
                      </m:r>
                      <m:r>
                        <m:rPr>
                          <m:nor/>
                        </m:rPr>
                        <a:rPr lang="en-US" altLang="zh-CN" sz="2000" dirty="0">
                          <a:latin typeface="Cambria Math" panose="02040503050406030204" pitchFamily="18" charset="0"/>
                          <a:ea typeface="Cambria Math" panose="02040503050406030204" pitchFamily="18" charset="0"/>
                        </a:rPr>
                        <m:t>)</m:t>
                      </m:r>
                      <m:r>
                        <a:rPr lang="en-US" altLang="zh-CN" sz="2000" i="0" dirty="0">
                          <a:latin typeface="Cambria Math" panose="02040503050406030204" pitchFamily="18" charset="0"/>
                          <a:ea typeface="Cambria Math" panose="02040503050406030204" pitchFamily="18" charset="0"/>
                        </a:rPr>
                        <m:t>×</m:t>
                      </m:r>
                      <m:r>
                        <m:rPr>
                          <m:sty m:val="p"/>
                        </m:rPr>
                        <a:rPr lang="en-US" altLang="zh-CN" sz="2000" i="0" dirty="0">
                          <a:latin typeface="Cambria Math" panose="02040503050406030204" pitchFamily="18" charset="0"/>
                          <a:ea typeface="Cambria Math" panose="02040503050406030204" pitchFamily="18" charset="0"/>
                        </a:rPr>
                        <m:t>size</m:t>
                      </m:r>
                    </m:oMath>
                  </m:oMathPara>
                </a14:m>
                <a:endParaRPr lang="en-US" altLang="zh-CN" sz="2000" dirty="0">
                  <a:latin typeface="Cambria Math" panose="02040503050406030204" pitchFamily="18" charset="0"/>
                  <a:ea typeface="Cambria Math" panose="02040503050406030204" pitchFamily="18" charset="0"/>
                </a:endParaRPr>
              </a:p>
              <a:p>
                <a:pPr>
                  <a:lnSpc>
                    <a:spcPct val="150000"/>
                  </a:lnSpc>
                </a:pPr>
                <a:r>
                  <a:rPr lang="zh-CN" altLang="en-US" sz="2400" dirty="0">
                    <a:solidFill>
                      <a:schemeClr val="tx1"/>
                    </a:solidFill>
                    <a:latin typeface="微软雅黑" panose="020B0503020204020204" pitchFamily="34" charset="-122"/>
                    <a:ea typeface="微软雅黑" panose="020B0503020204020204" pitchFamily="34" charset="-122"/>
                  </a:rPr>
                  <a:t>在此 </a:t>
                </a:r>
                <a:r>
                  <a:rPr lang="en-US" altLang="zh-CN" sz="2400" dirty="0">
                    <a:solidFill>
                      <a:schemeClr val="tx1"/>
                    </a:solidFill>
                    <a:latin typeface="微软雅黑" panose="020B0503020204020204" pitchFamily="34" charset="-122"/>
                    <a:ea typeface="微软雅黑" panose="020B0503020204020204" pitchFamily="34" charset="-122"/>
                  </a:rPr>
                  <a:t>c1=1, d1=10</a:t>
                </a: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c2=-1, d2=6, c3=0, d3=3, size=3</a:t>
                </a:r>
                <a:r>
                  <a:rPr lang="zh-CN" altLang="en-US" sz="2400" dirty="0">
                    <a:solidFill>
                      <a:schemeClr val="tx1"/>
                    </a:solidFill>
                    <a:latin typeface="微软雅黑" panose="020B0503020204020204" pitchFamily="34" charset="-122"/>
                    <a:ea typeface="微软雅黑" panose="020B0503020204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50000"/>
                  </a:lnSpc>
                </a:pPr>
                <a14:m>
                  <m:oMath xmlns:m="http://schemas.openxmlformats.org/officeDocument/2006/math">
                    <m:r>
                      <m:rPr>
                        <m:nor/>
                      </m:rPr>
                      <a:rPr lang="en-US" altLang="zh-CN" sz="2400" dirty="0" smtClean="0">
                        <a:solidFill>
                          <a:schemeClr val="tx1"/>
                        </a:solidFill>
                        <a:latin typeface="微软雅黑" panose="020B0503020204020204" pitchFamily="34" charset="-122"/>
                        <a:ea typeface="微软雅黑" panose="020B0503020204020204" pitchFamily="34" charset="-122"/>
                      </a:rPr>
                      <m:t>Loc</m:t>
                    </m:r>
                    <m:r>
                      <m:rPr>
                        <m:nor/>
                      </m:rPr>
                      <a:rPr lang="en-US" altLang="zh-CN" sz="2400" dirty="0" smtClean="0">
                        <a:solidFill>
                          <a:schemeClr val="tx1"/>
                        </a:solidFill>
                        <a:latin typeface="微软雅黑" panose="020B0503020204020204" pitchFamily="34" charset="-122"/>
                        <a:ea typeface="微软雅黑" panose="020B0503020204020204" pitchFamily="34" charset="-122"/>
                      </a:rPr>
                      <m:t>(</m:t>
                    </m:r>
                    <m:r>
                      <m:rPr>
                        <m:nor/>
                      </m:rPr>
                      <a:rPr lang="en-US" altLang="zh-CN" sz="2400" dirty="0" smtClean="0">
                        <a:solidFill>
                          <a:schemeClr val="tx1"/>
                        </a:solidFill>
                        <a:latin typeface="微软雅黑" panose="020B0503020204020204" pitchFamily="34" charset="-122"/>
                        <a:ea typeface="微软雅黑" panose="020B0503020204020204" pitchFamily="34" charset="-122"/>
                      </a:rPr>
                      <m:t>M</m:t>
                    </m:r>
                    <m:r>
                      <m:rPr>
                        <m:nor/>
                      </m:rPr>
                      <a:rPr lang="en-US" altLang="zh-CN" sz="2400" dirty="0" smtClean="0">
                        <a:solidFill>
                          <a:schemeClr val="tx1"/>
                        </a:solidFill>
                        <a:latin typeface="微软雅黑" panose="020B0503020204020204" pitchFamily="34" charset="-122"/>
                        <a:ea typeface="微软雅黑" panose="020B0503020204020204" pitchFamily="34" charset="-122"/>
                      </a:rPr>
                      <m:t>[</m:t>
                    </m:r>
                    <m:r>
                      <m:rPr>
                        <m:nor/>
                      </m:rPr>
                      <a:rPr lang="en-US" altLang="zh-CN" sz="2400" dirty="0" smtClean="0">
                        <a:solidFill>
                          <a:schemeClr val="tx1"/>
                        </a:solidFill>
                        <a:latin typeface="微软雅黑" panose="020B0503020204020204" pitchFamily="34" charset="-122"/>
                        <a:ea typeface="微软雅黑" panose="020B0503020204020204" pitchFamily="34" charset="-122"/>
                      </a:rPr>
                      <m:t>c</m:t>
                    </m:r>
                    <m:r>
                      <m:rPr>
                        <m:nor/>
                      </m:rPr>
                      <a:rPr lang="en-US" altLang="zh-CN" sz="2400" dirty="0" smtClean="0">
                        <a:solidFill>
                          <a:schemeClr val="tx1"/>
                        </a:solidFill>
                        <a:latin typeface="微软雅黑" panose="020B0503020204020204" pitchFamily="34" charset="-122"/>
                        <a:ea typeface="微软雅黑" panose="020B0503020204020204" pitchFamily="34" charset="-122"/>
                      </a:rPr>
                      <m:t>1</m:t>
                    </m:r>
                    <m:r>
                      <m:rPr>
                        <m:nor/>
                      </m:rPr>
                      <a:rPr lang="en-US" altLang="zh-CN" sz="2400" dirty="0" smtClean="0">
                        <a:solidFill>
                          <a:schemeClr val="tx1"/>
                        </a:solidFill>
                        <a:latin typeface="微软雅黑" panose="020B0503020204020204" pitchFamily="34" charset="-122"/>
                        <a:ea typeface="微软雅黑" panose="020B0503020204020204" pitchFamily="34" charset="-122"/>
                      </a:rPr>
                      <m:t>][</m:t>
                    </m:r>
                    <m:r>
                      <m:rPr>
                        <m:nor/>
                      </m:rPr>
                      <a:rPr lang="en-US" altLang="zh-CN" sz="2400" dirty="0" smtClean="0">
                        <a:solidFill>
                          <a:schemeClr val="tx1"/>
                        </a:solidFill>
                        <a:latin typeface="微软雅黑" panose="020B0503020204020204" pitchFamily="34" charset="-122"/>
                        <a:ea typeface="微软雅黑" panose="020B0503020204020204" pitchFamily="34" charset="-122"/>
                      </a:rPr>
                      <m:t>c</m:t>
                    </m:r>
                    <m:r>
                      <m:rPr>
                        <m:nor/>
                      </m:rPr>
                      <a:rPr lang="en-US" altLang="zh-CN" sz="2400" dirty="0" smtClean="0">
                        <a:solidFill>
                          <a:schemeClr val="tx1"/>
                        </a:solidFill>
                        <a:latin typeface="微软雅黑" panose="020B0503020204020204" pitchFamily="34" charset="-122"/>
                        <a:ea typeface="微软雅黑" panose="020B0503020204020204" pitchFamily="34" charset="-122"/>
                      </a:rPr>
                      <m:t>2</m:t>
                    </m:r>
                    <m:r>
                      <m:rPr>
                        <m:nor/>
                      </m:rPr>
                      <a:rPr lang="en-US" altLang="zh-CN" sz="2400" dirty="0" smtClean="0">
                        <a:solidFill>
                          <a:schemeClr val="tx1"/>
                        </a:solidFill>
                        <a:latin typeface="微软雅黑" panose="020B0503020204020204" pitchFamily="34" charset="-122"/>
                        <a:ea typeface="微软雅黑" panose="020B0503020204020204" pitchFamily="34" charset="-122"/>
                      </a:rPr>
                      <m:t>][</m:t>
                    </m:r>
                    <m:r>
                      <m:rPr>
                        <m:nor/>
                      </m:rPr>
                      <a:rPr lang="en-US" altLang="zh-CN" sz="2400" dirty="0" smtClean="0">
                        <a:solidFill>
                          <a:schemeClr val="tx1"/>
                        </a:solidFill>
                        <a:latin typeface="微软雅黑" panose="020B0503020204020204" pitchFamily="34" charset="-122"/>
                        <a:ea typeface="微软雅黑" panose="020B0503020204020204" pitchFamily="34" charset="-122"/>
                      </a:rPr>
                      <m:t>c</m:t>
                    </m:r>
                    <m:r>
                      <m:rPr>
                        <m:nor/>
                      </m:rPr>
                      <a:rPr lang="en-US" altLang="zh-CN" sz="2400" dirty="0" smtClean="0">
                        <a:solidFill>
                          <a:schemeClr val="tx1"/>
                        </a:solidFill>
                        <a:latin typeface="微软雅黑" panose="020B0503020204020204" pitchFamily="34" charset="-122"/>
                        <a:ea typeface="微软雅黑" panose="020B0503020204020204" pitchFamily="34" charset="-122"/>
                      </a:rPr>
                      <m:t>3</m:t>
                    </m:r>
                    <m:r>
                      <m:rPr>
                        <m:nor/>
                      </m:rPr>
                      <a:rPr lang="en-US" altLang="zh-CN" sz="2400" dirty="0" smtClean="0">
                        <a:solidFill>
                          <a:schemeClr val="tx1"/>
                        </a:solidFill>
                        <a:latin typeface="微软雅黑" panose="020B0503020204020204" pitchFamily="34" charset="-122"/>
                        <a:ea typeface="微软雅黑" panose="020B0503020204020204" pitchFamily="34" charset="-122"/>
                      </a:rPr>
                      <m:t>])</m:t>
                    </m:r>
                  </m:oMath>
                </a14:m>
                <a:r>
                  <a:rPr lang="en-US" altLang="zh-CN" sz="2400" dirty="0">
                    <a:solidFill>
                      <a:schemeClr val="tx1"/>
                    </a:solidFill>
                    <a:latin typeface="微软雅黑" panose="020B0503020204020204" pitchFamily="34" charset="-122"/>
                    <a:ea typeface="微软雅黑" panose="020B0503020204020204" pitchFamily="34" charset="-122"/>
                  </a:rPr>
                  <a:t>=1000</a:t>
                </a:r>
                <a:r>
                  <a:rPr lang="zh-CN" altLang="en-US" sz="2400" dirty="0">
                    <a:solidFill>
                      <a:schemeClr val="tx1"/>
                    </a:solidFill>
                    <a:latin typeface="微软雅黑" panose="020B0503020204020204" pitchFamily="34" charset="-122"/>
                    <a:ea typeface="微软雅黑" panose="020B0503020204020204" pitchFamily="34" charset="-122"/>
                  </a:rPr>
                  <a:t>，</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070C0"/>
                    </a:solidFill>
                    <a:latin typeface="微软雅黑" panose="020B0503020204020204" pitchFamily="34" charset="-122"/>
                    <a:ea typeface="微软雅黑" panose="020B0503020204020204" pitchFamily="34" charset="-122"/>
                  </a:rPr>
                  <a:t>所以：</a:t>
                </a:r>
                <a:r>
                  <a:rPr lang="en-US" altLang="zh-CN" sz="2400" b="0" dirty="0">
                    <a:solidFill>
                      <a:srgbClr val="0070C0"/>
                    </a:solidFill>
                    <a:ea typeface="微软雅黑" panose="020B0503020204020204" pitchFamily="34" charset="-122"/>
                  </a:rPr>
                  <a:t> </a:t>
                </a:r>
                <a14:m>
                  <m:oMath xmlns:m="http://schemas.openxmlformats.org/officeDocument/2006/math">
                    <m:r>
                      <m:rPr>
                        <m:sty m:val="p"/>
                      </m:rPr>
                      <a:rPr lang="en-US" altLang="zh-CN" sz="2000" b="0" i="0" dirty="0">
                        <a:solidFill>
                          <a:srgbClr val="0070C0"/>
                        </a:solidFill>
                        <a:latin typeface="Cambria Math" panose="02040503050406030204" pitchFamily="18" charset="0"/>
                        <a:ea typeface="微软雅黑" panose="020B0503020204020204" pitchFamily="34" charset="-122"/>
                      </a:rPr>
                      <m:t>L</m:t>
                    </m:r>
                    <m:r>
                      <m:rPr>
                        <m:sty m:val="p"/>
                      </m:rPr>
                      <a:rPr lang="en-US" altLang="zh-CN" sz="2000" i="0" dirty="0" smtClean="0">
                        <a:solidFill>
                          <a:srgbClr val="0070C0"/>
                        </a:solidFill>
                        <a:latin typeface="Cambria Math" panose="02040503050406030204" pitchFamily="18" charset="0"/>
                        <a:ea typeface="微软雅黑" panose="020B0503020204020204" pitchFamily="34" charset="-122"/>
                      </a:rPr>
                      <m:t>oc</m:t>
                    </m:r>
                    <m:r>
                      <m:rPr>
                        <m:nor/>
                      </m:rPr>
                      <a:rPr lang="en-US" altLang="zh-CN" sz="2000" dirty="0">
                        <a:solidFill>
                          <a:srgbClr val="0070C0"/>
                        </a:solidFill>
                        <a:latin typeface="微软雅黑" panose="020B0503020204020204" pitchFamily="34" charset="-122"/>
                        <a:ea typeface="微软雅黑" panose="020B0503020204020204" pitchFamily="34" charset="-122"/>
                      </a:rPr>
                      <m:t>(</m:t>
                    </m:r>
                    <m:r>
                      <m:rPr>
                        <m:nor/>
                      </m:rPr>
                      <a:rPr lang="en-US" altLang="zh-CN" sz="2000" dirty="0">
                        <a:solidFill>
                          <a:srgbClr val="0070C0"/>
                        </a:solidFill>
                        <a:latin typeface="微软雅黑" panose="020B0503020204020204" pitchFamily="34" charset="-122"/>
                        <a:ea typeface="微软雅黑" panose="020B0503020204020204" pitchFamily="34" charset="-122"/>
                      </a:rPr>
                      <m:t>M</m:t>
                    </m:r>
                    <m:r>
                      <m:rPr>
                        <m:nor/>
                      </m:rPr>
                      <a:rPr lang="en-US" altLang="zh-CN" sz="2000" dirty="0">
                        <a:solidFill>
                          <a:srgbClr val="0070C0"/>
                        </a:solidFill>
                        <a:latin typeface="微软雅黑" panose="020B0503020204020204" pitchFamily="34" charset="-122"/>
                        <a:ea typeface="微软雅黑" panose="020B0503020204020204" pitchFamily="34" charset="-122"/>
                      </a:rPr>
                      <m:t>[</m:t>
                    </m:r>
                    <m:r>
                      <m:rPr>
                        <m:nor/>
                      </m:rPr>
                      <a:rPr lang="en-US" altLang="zh-CN" sz="2000" dirty="0">
                        <a:solidFill>
                          <a:srgbClr val="0070C0"/>
                        </a:solidFill>
                        <a:latin typeface="微软雅黑" panose="020B0503020204020204" pitchFamily="34" charset="-122"/>
                        <a:ea typeface="微软雅黑" panose="020B0503020204020204" pitchFamily="34" charset="-122"/>
                      </a:rPr>
                      <m:t>2</m:t>
                    </m:r>
                    <m:r>
                      <m:rPr>
                        <m:nor/>
                      </m:rPr>
                      <a:rPr lang="en-US" altLang="zh-CN" sz="2000" dirty="0">
                        <a:solidFill>
                          <a:srgbClr val="0070C0"/>
                        </a:solidFill>
                        <a:latin typeface="微软雅黑" panose="020B0503020204020204" pitchFamily="34" charset="-122"/>
                        <a:ea typeface="微软雅黑" panose="020B0503020204020204" pitchFamily="34" charset="-122"/>
                      </a:rPr>
                      <m:t>][</m:t>
                    </m:r>
                    <m:r>
                      <m:rPr>
                        <m:nor/>
                      </m:rPr>
                      <a:rPr lang="en-US" altLang="zh-CN" sz="2000" dirty="0">
                        <a:solidFill>
                          <a:srgbClr val="0070C0"/>
                        </a:solidFill>
                        <a:latin typeface="微软雅黑" panose="020B0503020204020204" pitchFamily="34" charset="-122"/>
                        <a:ea typeface="微软雅黑" panose="020B0503020204020204" pitchFamily="34" charset="-122"/>
                      </a:rPr>
                      <m:t>4</m:t>
                    </m:r>
                    <m:r>
                      <m:rPr>
                        <m:nor/>
                      </m:rPr>
                      <a:rPr lang="en-US" altLang="zh-CN" sz="2000" dirty="0">
                        <a:solidFill>
                          <a:srgbClr val="0070C0"/>
                        </a:solidFill>
                        <a:latin typeface="微软雅黑" panose="020B0503020204020204" pitchFamily="34" charset="-122"/>
                        <a:ea typeface="微软雅黑" panose="020B0503020204020204" pitchFamily="34" charset="-122"/>
                      </a:rPr>
                      <m:t>][</m:t>
                    </m:r>
                    <m:r>
                      <m:rPr>
                        <m:nor/>
                      </m:rPr>
                      <a:rPr lang="en-US" altLang="zh-CN" sz="2000" dirty="0">
                        <a:solidFill>
                          <a:srgbClr val="0070C0"/>
                        </a:solidFill>
                        <a:latin typeface="微软雅黑" panose="020B0503020204020204" pitchFamily="34" charset="-122"/>
                        <a:ea typeface="微软雅黑" panose="020B0503020204020204" pitchFamily="34" charset="-122"/>
                      </a:rPr>
                      <m:t>2</m:t>
                    </m:r>
                    <m:r>
                      <m:rPr>
                        <m:nor/>
                      </m:rPr>
                      <a:rPr lang="en-US" altLang="zh-CN" sz="2000" dirty="0">
                        <a:solidFill>
                          <a:srgbClr val="0070C0"/>
                        </a:solidFill>
                        <a:latin typeface="微软雅黑" panose="020B0503020204020204" pitchFamily="34" charset="-122"/>
                        <a:ea typeface="微软雅黑" panose="020B0503020204020204" pitchFamily="34" charset="-122"/>
                      </a:rPr>
                      <m:t>])=</m:t>
                    </m:r>
                    <m:r>
                      <m:rPr>
                        <m:nor/>
                      </m:rPr>
                      <a:rPr lang="en-US" altLang="zh-CN" sz="2000" dirty="0">
                        <a:solidFill>
                          <a:srgbClr val="0070C0"/>
                        </a:solidFill>
                        <a:latin typeface="微软雅黑" panose="020B0503020204020204" pitchFamily="34" charset="-122"/>
                        <a:ea typeface="微软雅黑" panose="020B0503020204020204" pitchFamily="34" charset="-122"/>
                      </a:rPr>
                      <m:t>1000</m:t>
                    </m:r>
                    <m:r>
                      <m:rPr>
                        <m:nor/>
                      </m:rPr>
                      <a:rPr lang="en-US" altLang="zh-CN" sz="2000" dirty="0">
                        <a:solidFill>
                          <a:srgbClr val="0070C0"/>
                        </a:solidFill>
                        <a:latin typeface="微软雅黑" panose="020B0503020204020204" pitchFamily="34" charset="-122"/>
                        <a:ea typeface="微软雅黑" panose="020B0503020204020204" pitchFamily="34" charset="-122"/>
                      </a:rPr>
                      <m:t> +((</m:t>
                    </m:r>
                    <m:r>
                      <m:rPr>
                        <m:nor/>
                      </m:rPr>
                      <a:rPr lang="en-US" altLang="zh-CN" sz="2000" dirty="0">
                        <a:solidFill>
                          <a:srgbClr val="0070C0"/>
                        </a:solidFill>
                        <a:latin typeface="微软雅黑" panose="020B0503020204020204" pitchFamily="34" charset="-122"/>
                        <a:ea typeface="微软雅黑" panose="020B0503020204020204" pitchFamily="34" charset="-122"/>
                      </a:rPr>
                      <m:t>6</m:t>
                    </m:r>
                    <m:r>
                      <m:rPr>
                        <m:nor/>
                      </m:rPr>
                      <a:rPr lang="en-US" altLang="zh-CN" sz="2000" dirty="0">
                        <a:solidFill>
                          <a:srgbClr val="0070C0"/>
                        </a:solidFill>
                        <a:latin typeface="微软雅黑" panose="020B0503020204020204" pitchFamily="34" charset="-122"/>
                        <a:ea typeface="微软雅黑" panose="020B0503020204020204" pitchFamily="34" charset="-122"/>
                      </a:rPr>
                      <m:t>−</m:t>
                    </m:r>
                    <m:r>
                      <a:rPr lang="en-US" altLang="zh-CN" sz="2000" b="0" i="0" dirty="0" smtClean="0">
                        <a:solidFill>
                          <a:schemeClr val="tx1"/>
                        </a:solidFill>
                        <a:latin typeface="Cambria Math" panose="02040503050406030204" pitchFamily="18" charset="0"/>
                        <a:ea typeface="微软雅黑" panose="020B0503020204020204" pitchFamily="34" charset="-122"/>
                      </a:rPr>
                      <m:t>(−</m:t>
                    </m:r>
                    <m:r>
                      <a:rPr lang="en-US" altLang="zh-CN" sz="2000" b="0" i="0" dirty="0" smtClean="0">
                        <a:solidFill>
                          <a:schemeClr val="tx1"/>
                        </a:solidFill>
                        <a:latin typeface="Cambria Math" panose="02040503050406030204" pitchFamily="18" charset="0"/>
                        <a:ea typeface="微软雅黑" panose="020B0503020204020204" pitchFamily="34" charset="-122"/>
                      </a:rPr>
                      <m:t>1</m:t>
                    </m:r>
                    <m:r>
                      <a:rPr lang="en-US" altLang="zh-CN" sz="2000" b="0" i="0" dirty="0" smtClean="0">
                        <a:solidFill>
                          <a:schemeClr val="tx1"/>
                        </a:solidFill>
                        <a:latin typeface="Cambria Math" panose="02040503050406030204" pitchFamily="18" charset="0"/>
                        <a:ea typeface="微软雅黑" panose="020B0503020204020204" pitchFamily="34" charset="-122"/>
                      </a:rPr>
                      <m:t>)</m:t>
                    </m:r>
                    <m:r>
                      <m:rPr>
                        <m:nor/>
                      </m:rPr>
                      <a:rPr lang="en-US" altLang="zh-CN" sz="2000" dirty="0">
                        <a:solidFill>
                          <a:schemeClr val="tx1"/>
                        </a:solidFill>
                        <a:latin typeface="微软雅黑" panose="020B0503020204020204" pitchFamily="34" charset="-122"/>
                        <a:ea typeface="微软雅黑" panose="020B0503020204020204" pitchFamily="34" charset="-122"/>
                      </a:rPr>
                      <m:t>+</m:t>
                    </m:r>
                    <m:r>
                      <m:rPr>
                        <m:nor/>
                      </m:rPr>
                      <a:rPr lang="en-US" altLang="zh-CN" sz="2000" dirty="0">
                        <a:solidFill>
                          <a:schemeClr val="tx1"/>
                        </a:solidFill>
                        <a:latin typeface="微软雅黑" panose="020B0503020204020204" pitchFamily="34" charset="-122"/>
                        <a:ea typeface="微软雅黑" panose="020B0503020204020204" pitchFamily="34" charset="-122"/>
                      </a:rPr>
                      <m:t>1</m:t>
                    </m:r>
                    <m:r>
                      <m:rPr>
                        <m:nor/>
                      </m:rPr>
                      <a:rPr lang="en-US" altLang="zh-CN" sz="2000" dirty="0">
                        <a:solidFill>
                          <a:schemeClr val="tx1"/>
                        </a:solidFill>
                        <a:latin typeface="微软雅黑" panose="020B0503020204020204" pitchFamily="34" charset="-122"/>
                        <a:ea typeface="微软雅黑" panose="020B0503020204020204" pitchFamily="34" charset="-122"/>
                      </a:rPr>
                      <m:t>)</m:t>
                    </m:r>
                    <m:r>
                      <a:rPr lang="en-US" altLang="zh-CN" sz="2000" i="0" dirty="0" smtClean="0">
                        <a:solidFill>
                          <a:schemeClr val="tx1"/>
                        </a:solidFill>
                        <a:latin typeface="Cambria Math" panose="02040503050406030204" pitchFamily="18" charset="0"/>
                        <a:ea typeface="Cambria Math" panose="02040503050406030204" pitchFamily="18" charset="0"/>
                      </a:rPr>
                      <m:t>×</m:t>
                    </m:r>
                    <m:r>
                      <m:rPr>
                        <m:nor/>
                      </m:rPr>
                      <a:rPr lang="en-US" altLang="zh-CN" sz="2000" b="0" dirty="0" smtClean="0">
                        <a:solidFill>
                          <a:schemeClr val="tx1"/>
                        </a:solidFill>
                        <a:latin typeface="Cambria Math" panose="02040503050406030204" pitchFamily="18" charset="0"/>
                        <a:ea typeface="Cambria Math" panose="02040503050406030204" pitchFamily="18" charset="0"/>
                      </a:rPr>
                      <m:t>(</m:t>
                    </m:r>
                    <m:r>
                      <m:rPr>
                        <m:nor/>
                      </m:rPr>
                      <a:rPr lang="en-US" altLang="zh-CN" sz="2000" b="0" dirty="0" smtClean="0">
                        <a:solidFill>
                          <a:schemeClr val="tx1"/>
                        </a:solidFill>
                        <a:latin typeface="Cambria Math" panose="02040503050406030204" pitchFamily="18" charset="0"/>
                        <a:ea typeface="Cambria Math" panose="02040503050406030204" pitchFamily="18" charset="0"/>
                      </a:rPr>
                      <m:t>3</m:t>
                    </m:r>
                    <m:r>
                      <m:rPr>
                        <m:nor/>
                      </m:rPr>
                      <a:rPr lang="en-US" altLang="zh-CN" sz="2000" b="0" dirty="0" smtClean="0">
                        <a:solidFill>
                          <a:schemeClr val="tx1"/>
                        </a:solidFill>
                        <a:latin typeface="Cambria Math" panose="02040503050406030204" pitchFamily="18" charset="0"/>
                        <a:ea typeface="Cambria Math" panose="02040503050406030204" pitchFamily="18" charset="0"/>
                      </a:rPr>
                      <m:t>−</m:t>
                    </m:r>
                    <m:r>
                      <m:rPr>
                        <m:nor/>
                      </m:rPr>
                      <a:rPr lang="en-US" altLang="zh-CN" sz="2000" b="0" dirty="0" smtClean="0">
                        <a:solidFill>
                          <a:schemeClr val="tx1"/>
                        </a:solidFill>
                        <a:latin typeface="Cambria Math" panose="02040503050406030204" pitchFamily="18" charset="0"/>
                        <a:ea typeface="Cambria Math" panose="02040503050406030204" pitchFamily="18" charset="0"/>
                      </a:rPr>
                      <m:t>0</m:t>
                    </m:r>
                    <m:r>
                      <m:rPr>
                        <m:nor/>
                      </m:rPr>
                      <a:rPr lang="en-US" altLang="zh-CN" sz="2000" b="0" dirty="0" smtClean="0">
                        <a:solidFill>
                          <a:schemeClr val="tx1"/>
                        </a:solidFill>
                        <a:latin typeface="Cambria Math" panose="02040503050406030204" pitchFamily="18" charset="0"/>
                        <a:ea typeface="Cambria Math" panose="02040503050406030204" pitchFamily="18" charset="0"/>
                      </a:rPr>
                      <m:t>+</m:t>
                    </m:r>
                    <m:r>
                      <m:rPr>
                        <m:nor/>
                      </m:rPr>
                      <a:rPr lang="en-US" altLang="zh-CN" sz="2000" b="0" dirty="0" smtClean="0">
                        <a:solidFill>
                          <a:schemeClr val="tx1"/>
                        </a:solidFill>
                        <a:latin typeface="Cambria Math" panose="02040503050406030204" pitchFamily="18" charset="0"/>
                        <a:ea typeface="Cambria Math" panose="02040503050406030204" pitchFamily="18" charset="0"/>
                      </a:rPr>
                      <m:t>1</m:t>
                    </m:r>
                    <m:r>
                      <m:rPr>
                        <m:nor/>
                      </m:rPr>
                      <a:rPr lang="en-US" altLang="zh-CN" sz="2000" b="0" dirty="0" smtClean="0">
                        <a:solidFill>
                          <a:schemeClr val="tx1"/>
                        </a:solidFill>
                        <a:latin typeface="Cambria Math" panose="02040503050406030204" pitchFamily="18" charset="0"/>
                        <a:ea typeface="Cambria Math" panose="02040503050406030204" pitchFamily="18" charset="0"/>
                      </a:rPr>
                      <m:t>)</m:t>
                    </m:r>
                    <m:r>
                      <a:rPr lang="en-US" altLang="zh-CN" sz="2000" b="0" i="0" dirty="0" smtClean="0">
                        <a:solidFill>
                          <a:schemeClr val="tx1"/>
                        </a:solidFill>
                        <a:latin typeface="Cambria Math" panose="02040503050406030204" pitchFamily="18" charset="0"/>
                        <a:ea typeface="Cambria Math" panose="02040503050406030204" pitchFamily="18" charset="0"/>
                      </a:rPr>
                      <m:t>×</m:t>
                    </m:r>
                    <m:d>
                      <m:dPr>
                        <m:ctrlPr>
                          <a:rPr lang="en-US" altLang="zh-CN" sz="2000" b="0" i="1" dirty="0" smtClean="0">
                            <a:solidFill>
                              <a:schemeClr val="tx1"/>
                            </a:solidFill>
                            <a:latin typeface="Cambria Math" panose="02040503050406030204" pitchFamily="18" charset="0"/>
                            <a:ea typeface="Cambria Math" panose="02040503050406030204" pitchFamily="18" charset="0"/>
                          </a:rPr>
                        </m:ctrlPr>
                      </m:dPr>
                      <m:e>
                        <m:r>
                          <a:rPr lang="en-US" altLang="zh-CN" sz="2000" b="0" i="0" dirty="0" smtClean="0">
                            <a:solidFill>
                              <a:schemeClr val="tx1"/>
                            </a:solidFill>
                            <a:latin typeface="Cambria Math" panose="02040503050406030204" pitchFamily="18" charset="0"/>
                            <a:ea typeface="Cambria Math" panose="02040503050406030204" pitchFamily="18" charset="0"/>
                          </a:rPr>
                          <m:t>2</m:t>
                        </m:r>
                        <m:r>
                          <a:rPr lang="en-US" altLang="zh-CN" sz="2000" b="0" i="0" dirty="0" smtClean="0">
                            <a:solidFill>
                              <a:schemeClr val="tx1"/>
                            </a:solidFill>
                            <a:latin typeface="Cambria Math" panose="02040503050406030204" pitchFamily="18" charset="0"/>
                            <a:ea typeface="Cambria Math" panose="02040503050406030204" pitchFamily="18" charset="0"/>
                          </a:rPr>
                          <m:t>−</m:t>
                        </m:r>
                        <m:r>
                          <a:rPr lang="en-US" altLang="zh-CN" sz="2000" b="0" i="0" dirty="0" smtClean="0">
                            <a:solidFill>
                              <a:schemeClr val="tx1"/>
                            </a:solidFill>
                            <a:latin typeface="Cambria Math" panose="02040503050406030204" pitchFamily="18" charset="0"/>
                            <a:ea typeface="Cambria Math" panose="02040503050406030204" pitchFamily="18" charset="0"/>
                          </a:rPr>
                          <m:t>1</m:t>
                        </m:r>
                      </m:e>
                    </m:d>
                    <m:r>
                      <m:rPr>
                        <m:nor/>
                      </m:rPr>
                      <a:rPr lang="en-US" altLang="zh-CN" sz="2000" b="0" dirty="0" smtClean="0">
                        <a:solidFill>
                          <a:schemeClr val="tx1"/>
                        </a:solidFill>
                        <a:latin typeface="Cambria Math" panose="02040503050406030204" pitchFamily="18" charset="0"/>
                        <a:ea typeface="Cambria Math" panose="02040503050406030204" pitchFamily="18" charset="0"/>
                      </a:rPr>
                      <m:t>+(</m:t>
                    </m:r>
                    <m:r>
                      <m:rPr>
                        <m:nor/>
                      </m:rPr>
                      <a:rPr lang="en-US" altLang="zh-CN" sz="2000" b="0" dirty="0" smtClean="0">
                        <a:solidFill>
                          <a:schemeClr val="tx1"/>
                        </a:solidFill>
                        <a:latin typeface="Cambria Math" panose="02040503050406030204" pitchFamily="18" charset="0"/>
                        <a:ea typeface="Cambria Math" panose="02040503050406030204" pitchFamily="18" charset="0"/>
                      </a:rPr>
                      <m:t>3</m:t>
                    </m:r>
                    <m:r>
                      <m:rPr>
                        <m:nor/>
                      </m:rPr>
                      <a:rPr lang="en-US" altLang="zh-CN" sz="2000" b="0" dirty="0" smtClean="0">
                        <a:solidFill>
                          <a:schemeClr val="tx1"/>
                        </a:solidFill>
                        <a:latin typeface="Cambria Math" panose="02040503050406030204" pitchFamily="18" charset="0"/>
                        <a:ea typeface="Cambria Math" panose="02040503050406030204" pitchFamily="18" charset="0"/>
                      </a:rPr>
                      <m:t>−</m:t>
                    </m:r>
                    <m:r>
                      <m:rPr>
                        <m:nor/>
                      </m:rPr>
                      <a:rPr lang="en-US" altLang="zh-CN" sz="2000" b="0" dirty="0" smtClean="0">
                        <a:solidFill>
                          <a:schemeClr val="tx1"/>
                        </a:solidFill>
                        <a:latin typeface="Cambria Math" panose="02040503050406030204" pitchFamily="18" charset="0"/>
                        <a:ea typeface="Cambria Math" panose="02040503050406030204" pitchFamily="18" charset="0"/>
                      </a:rPr>
                      <m:t>0</m:t>
                    </m:r>
                    <m:r>
                      <m:rPr>
                        <m:nor/>
                      </m:rPr>
                      <a:rPr lang="en-US" altLang="zh-CN" sz="2000" b="0" dirty="0" smtClean="0">
                        <a:solidFill>
                          <a:schemeClr val="tx1"/>
                        </a:solidFill>
                        <a:latin typeface="Cambria Math" panose="02040503050406030204" pitchFamily="18" charset="0"/>
                        <a:ea typeface="Cambria Math" panose="02040503050406030204" pitchFamily="18" charset="0"/>
                      </a:rPr>
                      <m:t>+</m:t>
                    </m:r>
                    <m:r>
                      <m:rPr>
                        <m:nor/>
                      </m:rPr>
                      <a:rPr lang="en-US" altLang="zh-CN" sz="2000" b="0" dirty="0" smtClean="0">
                        <a:solidFill>
                          <a:schemeClr val="tx1"/>
                        </a:solidFill>
                        <a:latin typeface="Cambria Math" panose="02040503050406030204" pitchFamily="18" charset="0"/>
                        <a:ea typeface="Cambria Math" panose="02040503050406030204" pitchFamily="18" charset="0"/>
                      </a:rPr>
                      <m:t>1</m:t>
                    </m:r>
                    <m:r>
                      <m:rPr>
                        <m:nor/>
                      </m:rPr>
                      <a:rPr lang="en-US" altLang="zh-CN" sz="2000" b="0" dirty="0" smtClean="0">
                        <a:solidFill>
                          <a:schemeClr val="tx1"/>
                        </a:solidFill>
                        <a:latin typeface="Cambria Math" panose="02040503050406030204" pitchFamily="18" charset="0"/>
                        <a:ea typeface="Cambria Math" panose="02040503050406030204" pitchFamily="18" charset="0"/>
                      </a:rPr>
                      <m:t>)</m:t>
                    </m:r>
                    <m:r>
                      <a:rPr lang="en-US" altLang="zh-CN" sz="2000" b="0" i="0" dirty="0" smtClean="0">
                        <a:solidFill>
                          <a:schemeClr val="tx1"/>
                        </a:solidFill>
                        <a:latin typeface="Cambria Math" panose="02040503050406030204" pitchFamily="18" charset="0"/>
                        <a:ea typeface="Cambria Math" panose="02040503050406030204" pitchFamily="18" charset="0"/>
                      </a:rPr>
                      <m:t>×</m:t>
                    </m:r>
                    <m:d>
                      <m:dPr>
                        <m:ctrlPr>
                          <a:rPr lang="en-US" altLang="zh-CN" sz="2000" b="0" i="1" dirty="0" smtClean="0">
                            <a:solidFill>
                              <a:schemeClr val="tx1"/>
                            </a:solidFill>
                            <a:latin typeface="Cambria Math" panose="02040503050406030204" pitchFamily="18" charset="0"/>
                            <a:ea typeface="Cambria Math" panose="02040503050406030204" pitchFamily="18" charset="0"/>
                          </a:rPr>
                        </m:ctrlPr>
                      </m:dPr>
                      <m:e>
                        <m:r>
                          <a:rPr lang="en-US" altLang="zh-CN" sz="2000" b="0" i="0" dirty="0" smtClean="0">
                            <a:solidFill>
                              <a:schemeClr val="tx1"/>
                            </a:solidFill>
                            <a:latin typeface="Cambria Math" panose="02040503050406030204" pitchFamily="18" charset="0"/>
                            <a:ea typeface="Cambria Math" panose="02040503050406030204" pitchFamily="18" charset="0"/>
                          </a:rPr>
                          <m:t>4</m:t>
                        </m:r>
                        <m:r>
                          <a:rPr lang="en-US" altLang="zh-CN" sz="2000" b="0" i="0" dirty="0" smtClean="0">
                            <a:solidFill>
                              <a:schemeClr val="tx1"/>
                            </a:solidFill>
                            <a:latin typeface="Cambria Math" panose="02040503050406030204" pitchFamily="18" charset="0"/>
                            <a:ea typeface="Cambria Math" panose="02040503050406030204" pitchFamily="18" charset="0"/>
                          </a:rPr>
                          <m:t>−(−</m:t>
                        </m:r>
                        <m:r>
                          <a:rPr lang="en-US" altLang="zh-CN" sz="2000" b="0" i="0" dirty="0" smtClean="0">
                            <a:solidFill>
                              <a:schemeClr val="tx1"/>
                            </a:solidFill>
                            <a:latin typeface="Cambria Math" panose="02040503050406030204" pitchFamily="18" charset="0"/>
                            <a:ea typeface="Cambria Math" panose="02040503050406030204" pitchFamily="18" charset="0"/>
                          </a:rPr>
                          <m:t>1</m:t>
                        </m:r>
                        <m:r>
                          <a:rPr lang="en-US" altLang="zh-CN" sz="2000" b="0" i="0" dirty="0" smtClean="0">
                            <a:solidFill>
                              <a:schemeClr val="tx1"/>
                            </a:solidFill>
                            <a:latin typeface="Cambria Math" panose="02040503050406030204" pitchFamily="18" charset="0"/>
                            <a:ea typeface="Cambria Math" panose="02040503050406030204" pitchFamily="18" charset="0"/>
                          </a:rPr>
                          <m:t>)</m:t>
                        </m:r>
                      </m:e>
                    </m:d>
                    <m:r>
                      <a:rPr lang="en-US" altLang="zh-CN" sz="2000" b="0" i="0" dirty="0" smtClean="0">
                        <a:solidFill>
                          <a:schemeClr val="tx1"/>
                        </a:solidFill>
                        <a:latin typeface="Cambria Math" panose="02040503050406030204" pitchFamily="18" charset="0"/>
                        <a:ea typeface="Cambria Math" panose="02040503050406030204" pitchFamily="18" charset="0"/>
                      </a:rPr>
                      <m:t>+(</m:t>
                    </m:r>
                    <m:r>
                      <a:rPr lang="en-US" altLang="zh-CN" sz="2000" b="0" i="0" dirty="0" smtClean="0">
                        <a:solidFill>
                          <a:schemeClr val="tx1"/>
                        </a:solidFill>
                        <a:latin typeface="Cambria Math" panose="02040503050406030204" pitchFamily="18" charset="0"/>
                        <a:ea typeface="Cambria Math" panose="02040503050406030204" pitchFamily="18" charset="0"/>
                      </a:rPr>
                      <m:t>2</m:t>
                    </m:r>
                    <m:r>
                      <a:rPr lang="en-US" altLang="zh-CN" sz="2000" b="0" i="0" dirty="0" smtClean="0">
                        <a:solidFill>
                          <a:schemeClr val="tx1"/>
                        </a:solidFill>
                        <a:latin typeface="Cambria Math" panose="02040503050406030204" pitchFamily="18" charset="0"/>
                        <a:ea typeface="Cambria Math" panose="02040503050406030204" pitchFamily="18" charset="0"/>
                      </a:rPr>
                      <m:t>−</m:t>
                    </m:r>
                    <m:r>
                      <a:rPr lang="en-US" altLang="zh-CN" sz="2000" b="0" i="0" dirty="0" smtClean="0">
                        <a:solidFill>
                          <a:schemeClr val="tx1"/>
                        </a:solidFill>
                        <a:latin typeface="Cambria Math" panose="02040503050406030204" pitchFamily="18" charset="0"/>
                        <a:ea typeface="Cambria Math" panose="02040503050406030204" pitchFamily="18" charset="0"/>
                      </a:rPr>
                      <m:t>0</m:t>
                    </m:r>
                    <m:r>
                      <a:rPr lang="en-US" altLang="zh-CN" sz="2000" b="0" i="0" dirty="0" smtClean="0">
                        <a:solidFill>
                          <a:schemeClr val="tx1"/>
                        </a:solidFill>
                        <a:latin typeface="Cambria Math" panose="02040503050406030204" pitchFamily="18" charset="0"/>
                        <a:ea typeface="Cambria Math" panose="02040503050406030204" pitchFamily="18" charset="0"/>
                      </a:rPr>
                      <m:t>)</m:t>
                    </m:r>
                    <m:r>
                      <m:rPr>
                        <m:nor/>
                      </m:rPr>
                      <a:rPr lang="en-US" altLang="zh-CN" sz="2000" dirty="0">
                        <a:solidFill>
                          <a:schemeClr val="tx1"/>
                        </a:solidFill>
                        <a:latin typeface="微软雅黑" panose="020B0503020204020204" pitchFamily="34" charset="-122"/>
                        <a:ea typeface="微软雅黑" panose="020B0503020204020204" pitchFamily="34" charset="-122"/>
                      </a:rPr>
                      <m:t>)</m:t>
                    </m:r>
                    <m:r>
                      <a:rPr lang="en-US" altLang="zh-CN" sz="2000" i="0" dirty="0" smtClean="0">
                        <a:solidFill>
                          <a:schemeClr val="tx1"/>
                        </a:solidFill>
                        <a:latin typeface="Cambria Math" panose="02040503050406030204" pitchFamily="18" charset="0"/>
                        <a:ea typeface="Cambria Math" panose="02040503050406030204" pitchFamily="18" charset="0"/>
                      </a:rPr>
                      <m:t>×</m:t>
                    </m:r>
                    <m:r>
                      <a:rPr lang="en-US" altLang="zh-CN" sz="2000" b="0" i="0" dirty="0" smtClean="0">
                        <a:solidFill>
                          <a:schemeClr val="tx1"/>
                        </a:solidFill>
                        <a:latin typeface="Cambria Math" panose="02040503050406030204" pitchFamily="18" charset="0"/>
                        <a:ea typeface="Cambria Math" panose="02040503050406030204" pitchFamily="18" charset="0"/>
                      </a:rPr>
                      <m:t>3</m:t>
                    </m:r>
                  </m:oMath>
                </a14:m>
                <a:r>
                  <a:rPr lang="en-US" altLang="zh-CN" sz="2000" dirty="0">
                    <a:solidFill>
                      <a:schemeClr val="tx1"/>
                    </a:solidFill>
                    <a:latin typeface="微软雅黑" panose="020B0503020204020204" pitchFamily="34" charset="-122"/>
                    <a:ea typeface="微软雅黑" panose="020B0503020204020204" pitchFamily="34" charset="-122"/>
                  </a:rPr>
                  <a:t>=1162</a:t>
                </a:r>
                <a:endParaRPr lang="en-US" altLang="zh-CN" sz="2400" dirty="0">
                  <a:solidFill>
                    <a:srgbClr val="0070C0"/>
                  </a:solidFill>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492429" y="58869"/>
                <a:ext cx="8363471" cy="6583534"/>
              </a:xfrm>
              <a:prstGeom prst="rect">
                <a:avLst/>
              </a:prstGeom>
              <a:blipFill rotWithShape="1">
                <a:blip r:embed="rId1"/>
                <a:stretch>
                  <a:fillRect l="-4" t="-7" r="-1197" b="-236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661533" y="2596929"/>
            <a:ext cx="8169318"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dirty="0"/>
              <a:t>地址计算是重点内容 需要掌握！</a:t>
            </a:r>
            <a:endParaRPr lang="zh-CN" altLang="en-US" sz="4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17822" y="6263"/>
                <a:ext cx="9257909" cy="5971378"/>
              </a:xfrm>
              <a:prstGeom prst="rect">
                <a:avLst/>
              </a:prstGeom>
              <a:noFill/>
            </p:spPr>
            <p:txBody>
              <a:bodyPr wrap="square">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典型题例</a:t>
                </a:r>
                <a:r>
                  <a:rPr lang="en-US" altLang="zh-CN" sz="32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上三角矩阵</a:t>
                </a:r>
                <a14:m>
                  <m:oMath xmlns:m="http://schemas.openxmlformats.org/officeDocument/2006/math">
                    <m:sSub>
                      <m:sSubPr>
                        <m:ctrlPr>
                          <a:rPr lang="en-US" altLang="zh-CN" sz="2800" i="1" smtClean="0">
                            <a:latin typeface="Cambria Math" panose="02040503050406030204" pitchFamily="18" charset="0"/>
                            <a:ea typeface="微软雅黑" panose="020B0503020204020204" pitchFamily="34" charset="-122"/>
                          </a:rPr>
                        </m:ctrlPr>
                      </m:sSubPr>
                      <m:e>
                        <m:r>
                          <m:rPr>
                            <m:sty m:val="p"/>
                          </m:rPr>
                          <a:rPr lang="en-US" altLang="zh-CN" sz="2800" i="0">
                            <a:latin typeface="Cambria Math" panose="02040503050406030204" pitchFamily="18" charset="0"/>
                            <a:ea typeface="微软雅黑" panose="020B0503020204020204" pitchFamily="34" charset="-122"/>
                          </a:rPr>
                          <m:t>A</m:t>
                        </m:r>
                      </m:e>
                      <m:sub>
                        <m:r>
                          <m:rPr>
                            <m:sty m:val="p"/>
                          </m:rPr>
                          <a:rPr lang="en-US" altLang="zh-CN" sz="2800" i="0">
                            <a:latin typeface="Cambria Math" panose="02040503050406030204" pitchFamily="18" charset="0"/>
                            <a:ea typeface="微软雅黑" panose="020B0503020204020204" pitchFamily="34" charset="-122"/>
                          </a:rPr>
                          <m:t>n</m:t>
                        </m:r>
                        <m:r>
                          <a:rPr lang="en-US" altLang="zh-CN" sz="2800" i="0" smtClean="0">
                            <a:latin typeface="Cambria Math" panose="02040503050406030204" pitchFamily="18" charset="0"/>
                            <a:ea typeface="Cambria Math" panose="02040503050406030204" pitchFamily="18" charset="0"/>
                          </a:rPr>
                          <m:t>×</m:t>
                        </m:r>
                        <m:r>
                          <m:rPr>
                            <m:sty m:val="p"/>
                          </m:rPr>
                          <a:rPr lang="en-US" altLang="zh-CN" sz="2800" b="0" i="0" smtClean="0">
                            <a:latin typeface="Cambria Math" panose="02040503050406030204" pitchFamily="18" charset="0"/>
                            <a:ea typeface="Cambria Math" panose="02040503050406030204" pitchFamily="18" charset="0"/>
                          </a:rPr>
                          <m:t>n</m:t>
                        </m:r>
                      </m:sub>
                    </m:sSub>
                  </m:oMath>
                </a14:m>
                <a:r>
                  <a:rPr lang="zh-CN" altLang="en-US" sz="2800" dirty="0">
                    <a:latin typeface="微软雅黑" panose="020B0503020204020204" pitchFamily="34" charset="-122"/>
                    <a:ea typeface="微软雅黑" panose="020B0503020204020204" pitchFamily="34" charset="-122"/>
                  </a:rPr>
                  <a:t>计算地址公式推导</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已知 当</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&gt;j</a:t>
                </a:r>
                <a:r>
                  <a:rPr lang="zh-CN" altLang="en-US" sz="2400" dirty="0">
                    <a:latin typeface="微软雅黑" panose="020B0503020204020204" pitchFamily="34" charset="-122"/>
                    <a:ea typeface="微软雅黑" panose="020B0503020204020204" pitchFamily="34" charset="-122"/>
                  </a:rPr>
                  <a:t>时，</a:t>
                </a: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a</m:t>
                        </m:r>
                      </m:e>
                      <m:sub>
                        <m:r>
                          <m:rPr>
                            <m:sty m:val="p"/>
                          </m:rPr>
                          <a:rPr lang="en-US" altLang="zh-CN" sz="2400" b="0" i="0" smtClean="0">
                            <a:latin typeface="Cambria Math" panose="02040503050406030204" pitchFamily="18" charset="0"/>
                            <a:ea typeface="微软雅黑" panose="020B0503020204020204" pitchFamily="34" charset="-122"/>
                          </a:rPr>
                          <m:t>ij</m:t>
                        </m:r>
                      </m:sub>
                    </m:sSub>
                    <m:r>
                      <a:rPr lang="en-US" altLang="zh-CN" sz="2400" b="0" i="0" smtClean="0">
                        <a:latin typeface="Cambria Math" panose="02040503050406030204" pitchFamily="18" charset="0"/>
                        <a:ea typeface="微软雅黑" panose="020B0503020204020204" pitchFamily="34" charset="-122"/>
                      </a:rPr>
                      <m:t>=</m:t>
                    </m:r>
                    <m:r>
                      <m:rPr>
                        <m:sty m:val="p"/>
                      </m:rPr>
                      <a:rPr lang="en-US" altLang="zh-CN" sz="2400" b="0" i="0" smtClean="0">
                        <a:latin typeface="Cambria Math" panose="02040503050406030204" pitchFamily="18" charset="0"/>
                        <a:ea typeface="微软雅黑" panose="020B0503020204020204" pitchFamily="34" charset="-122"/>
                      </a:rPr>
                      <m:t>c</m:t>
                    </m:r>
                  </m:oMath>
                </a14:m>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要求将其压缩存储到一维数组</a:t>
                </a:r>
                <a:r>
                  <a:rPr lang="en-US" altLang="zh-CN" sz="2400" dirty="0">
                    <a:latin typeface="微软雅黑" panose="020B0503020204020204" pitchFamily="34" charset="-122"/>
                    <a:ea typeface="微软雅黑" panose="020B0503020204020204" pitchFamily="34" charset="-122"/>
                  </a:rPr>
                  <a:t>B[1..m]</a:t>
                </a:r>
                <a:r>
                  <a:rPr lang="zh-CN" altLang="en-US" sz="2400" dirty="0">
                    <a:latin typeface="微软雅黑" panose="020B0503020204020204" pitchFamily="34" charset="-122"/>
                    <a:ea typeface="微软雅黑" panose="020B0503020204020204" pitchFamily="34" charset="-122"/>
                  </a:rPr>
                  <a:t>中，请说明压缩存储方法，并给出任意元素</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a</m:t>
                        </m:r>
                      </m:e>
                      <m:sub>
                        <m:r>
                          <m:rPr>
                            <m:sty m:val="p"/>
                          </m:rPr>
                          <a:rPr lang="en-US" altLang="zh-CN" sz="2400" i="0">
                            <a:latin typeface="Cambria Math" panose="02040503050406030204" pitchFamily="18" charset="0"/>
                            <a:ea typeface="微软雅黑" panose="020B0503020204020204" pitchFamily="34" charset="-122"/>
                          </a:rPr>
                          <m:t>ij</m:t>
                        </m:r>
                      </m:sub>
                    </m:sSub>
                    <m:r>
                      <a:rPr lang="zh-CN" altLang="en-US" sz="2400" i="0" smtClean="0">
                        <a:latin typeface="Cambria Math" panose="02040503050406030204" pitchFamily="18" charset="0"/>
                        <a:ea typeface="微软雅黑" panose="020B0503020204020204" pitchFamily="34" charset="-122"/>
                      </a:rPr>
                      <m:t>与</m:t>
                    </m:r>
                  </m:oMath>
                </a14:m>
                <a:r>
                  <a:rPr lang="en-US" altLang="zh-CN" sz="2400" dirty="0">
                    <a:latin typeface="微软雅黑" panose="020B0503020204020204" pitchFamily="34" charset="-122"/>
                    <a:ea typeface="微软雅黑" panose="020B0503020204020204" pitchFamily="34" charset="-122"/>
                  </a:rPr>
                  <a:t>B[k]</a:t>
                </a:r>
                <a:r>
                  <a:rPr lang="zh-CN" altLang="en-US" sz="2400" dirty="0">
                    <a:latin typeface="微软雅黑" panose="020B0503020204020204" pitchFamily="34" charset="-122"/>
                    <a:ea typeface="微软雅黑" panose="020B0503020204020204" pitchFamily="34" charset="-122"/>
                  </a:rPr>
                  <a:t>的对应关系</a:t>
                </a:r>
                <a:r>
                  <a:rPr lang="en-US" altLang="zh-CN" sz="2400" dirty="0">
                    <a:latin typeface="微软雅黑" panose="020B0503020204020204" pitchFamily="34" charset="-122"/>
                    <a:ea typeface="微软雅黑" panose="020B0503020204020204" pitchFamily="34" charset="-122"/>
                  </a:rPr>
                  <a:t>k=f(</a:t>
                </a:r>
                <a:r>
                  <a:rPr lang="en-US" altLang="zh-CN" sz="2400" dirty="0" err="1">
                    <a:latin typeface="微软雅黑" panose="020B0503020204020204" pitchFamily="34" charset="-122"/>
                    <a:ea typeface="微软雅黑" panose="020B0503020204020204" pitchFamily="34" charset="-122"/>
                  </a:rPr>
                  <a:t>i,j</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解：</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上三角中共有</a:t>
                </a:r>
                <a14:m>
                  <m:oMath xmlns:m="http://schemas.openxmlformats.org/officeDocument/2006/math">
                    <m:r>
                      <m:rPr>
                        <m:sty m:val="p"/>
                      </m:rPr>
                      <a:rPr lang="en-US" altLang="zh-CN" sz="2400" i="0" dirty="0">
                        <a:latin typeface="Cambria Math" panose="02040503050406030204" pitchFamily="18" charset="0"/>
                        <a:ea typeface="微软雅黑" panose="020B0503020204020204" pitchFamily="34" charset="-122"/>
                        <a:sym typeface="Wingdings" panose="05000000000000000000" pitchFamily="2" charset="2"/>
                      </a:rPr>
                      <m:t>n</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n</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1</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2</m:t>
                    </m:r>
                  </m:oMath>
                </a14:m>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个元素，下三角中所有元素相同，所以使用一维数组</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B[</a:t>
                </a:r>
                <a14:m>
                  <m:oMath xmlns:m="http://schemas.openxmlformats.org/officeDocument/2006/math">
                    <m:r>
                      <m:rPr>
                        <m:sty m:val="p"/>
                      </m:rPr>
                      <a:rPr lang="en-US" altLang="zh-CN" sz="2400" i="0" dirty="0">
                        <a:latin typeface="Cambria Math" panose="02040503050406030204" pitchFamily="18" charset="0"/>
                        <a:ea typeface="微软雅黑" panose="020B0503020204020204" pitchFamily="34" charset="-122"/>
                        <a:sym typeface="Wingdings" panose="05000000000000000000" pitchFamily="2" charset="2"/>
                      </a:rPr>
                      <m:t>n</m:t>
                    </m:r>
                    <m:r>
                      <a:rPr lang="en-US" altLang="zh-CN" sz="2400" i="0" dirty="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dirty="0">
                        <a:latin typeface="Cambria Math" panose="02040503050406030204" pitchFamily="18" charset="0"/>
                        <a:ea typeface="微软雅黑" panose="020B0503020204020204" pitchFamily="34" charset="-122"/>
                        <a:sym typeface="Wingdings" panose="05000000000000000000" pitchFamily="2" charset="2"/>
                      </a:rPr>
                      <m:t>n</m:t>
                    </m:r>
                    <m:r>
                      <a:rPr lang="en-US" altLang="zh-CN" sz="2400" i="0" dirty="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dirty="0">
                        <a:latin typeface="Cambria Math" panose="02040503050406030204" pitchFamily="18" charset="0"/>
                        <a:ea typeface="微软雅黑" panose="020B0503020204020204" pitchFamily="34" charset="-122"/>
                        <a:sym typeface="Wingdings" panose="05000000000000000000" pitchFamily="2" charset="2"/>
                      </a:rPr>
                      <m:t>1</m:t>
                    </m:r>
                    <m:r>
                      <a:rPr lang="en-US" altLang="zh-CN" sz="2400" i="0" dirty="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dirty="0">
                        <a:latin typeface="Cambria Math" panose="02040503050406030204" pitchFamily="18" charset="0"/>
                        <a:ea typeface="微软雅黑" panose="020B0503020204020204" pitchFamily="34" charset="-122"/>
                        <a:sym typeface="Wingdings" panose="05000000000000000000" pitchFamily="2" charset="2"/>
                      </a:rPr>
                      <m:t>2</m:t>
                    </m:r>
                  </m:oMath>
                </a14:m>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+1];</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上三角中第</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t</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行共有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n-t+1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个元素，所以对于上三角中任意元素</a:t>
                </a: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a</m:t>
                        </m:r>
                      </m:e>
                      <m:sub>
                        <m:r>
                          <m:rPr>
                            <m:sty m:val="p"/>
                          </m:rPr>
                          <a:rPr lang="en-US" altLang="zh-CN" sz="2400" b="0" i="0" smtClean="0">
                            <a:latin typeface="Cambria Math" panose="02040503050406030204" pitchFamily="18" charset="0"/>
                            <a:ea typeface="微软雅黑" panose="020B0503020204020204" pitchFamily="34" charset="-122"/>
                          </a:rPr>
                          <m:t>ij</m:t>
                        </m:r>
                      </m:sub>
                    </m:sSub>
                  </m:oMath>
                </a14:m>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来说，排在前面的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i-1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行的元素个数为</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14:m>
                  <m:oMathPara xmlns:m="http://schemas.openxmlformats.org/officeDocument/2006/math">
                    <m:oMathParaPr>
                      <m:jc m:val="centerGroup"/>
                    </m:oMathParaPr>
                    <m:oMath xmlns:m="http://schemas.openxmlformats.org/officeDocument/2006/math">
                      <m:nary>
                        <m:naryPr>
                          <m:chr m:val="∑"/>
                          <m:ctrlPr>
                            <a:rPr lang="en-US" altLang="zh-CN" sz="2400" i="1" smtClean="0">
                              <a:latin typeface="Cambria Math" panose="02040503050406030204" pitchFamily="18" charset="0"/>
                              <a:ea typeface="微软雅黑" panose="020B0503020204020204" pitchFamily="34" charset="-122"/>
                              <a:sym typeface="Wingdings" panose="05000000000000000000" pitchFamily="2" charset="2"/>
                            </a:rPr>
                          </m:ctrlPr>
                        </m:naryPr>
                        <m:sub>
                          <m:r>
                            <m:rPr>
                              <m:sty m:val="p"/>
                              <m:brk m:alnAt="23"/>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t</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1</m:t>
                          </m:r>
                        </m:sub>
                        <m:sup>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i</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1</m:t>
                          </m:r>
                        </m:sup>
                        <m:e>
                          <m:d>
                            <m:dPr>
                              <m:ctrlPr>
                                <a:rPr lang="en-US" altLang="zh-CN" sz="2400" b="0" i="1" smtClean="0">
                                  <a:latin typeface="Cambria Math" panose="02040503050406030204" pitchFamily="18" charset="0"/>
                                  <a:ea typeface="微软雅黑" panose="020B0503020204020204" pitchFamily="34" charset="-122"/>
                                  <a:sym typeface="Wingdings" panose="05000000000000000000" pitchFamily="2" charset="2"/>
                                </a:rPr>
                              </m:ctrlPr>
                            </m:dPr>
                            <m:e>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n</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t</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1</m:t>
                              </m:r>
                            </m:e>
                          </m:d>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f>
                            <m:fPr>
                              <m:ctrlPr>
                                <a:rPr lang="en-US" altLang="zh-CN" sz="2400" b="0" i="1" smtClean="0">
                                  <a:latin typeface="Cambria Math" panose="02040503050406030204" pitchFamily="18" charset="0"/>
                                  <a:ea typeface="微软雅黑" panose="020B0503020204020204" pitchFamily="34" charset="-122"/>
                                  <a:sym typeface="Wingdings" panose="05000000000000000000" pitchFamily="2" charset="2"/>
                                </a:rPr>
                              </m:ctrlPr>
                            </m:fPr>
                            <m:num>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i</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1</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2</m:t>
                              </m:r>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n</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i</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2</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num>
                            <m:den>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2</m:t>
                              </m:r>
                            </m:den>
                          </m:f>
                        </m:e>
                      </m:nary>
                    </m:oMath>
                  </m:oMathPara>
                </a14:m>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p:txBody>
          </p:sp>
        </mc:Choice>
        <mc:Fallback>
          <p:sp>
            <p:nvSpPr>
              <p:cNvPr id="7" name="文本框 6"/>
              <p:cNvSpPr txBox="1">
                <a:spLocks noRot="1" noChangeAspect="1" noMove="1" noResize="1" noEditPoints="1" noAdjustHandles="1" noChangeArrowheads="1" noChangeShapeType="1" noTextEdit="1"/>
              </p:cNvSpPr>
              <p:nvPr/>
            </p:nvSpPr>
            <p:spPr>
              <a:xfrm>
                <a:off x="117822" y="6263"/>
                <a:ext cx="9257909" cy="5971378"/>
              </a:xfrm>
              <a:prstGeom prst="rect">
                <a:avLst/>
              </a:prstGeom>
              <a:blipFill rotWithShape="1">
                <a:blip r:embed="rId1"/>
                <a:stretch>
                  <a:fillRect l="-4" t="-9" r="6" b="-57"/>
                </a:stretch>
              </a:blipFill>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17822" y="6263"/>
                <a:ext cx="9257909" cy="5974328"/>
              </a:xfrm>
              <a:prstGeom prst="rect">
                <a:avLst/>
              </a:prstGeom>
              <a:noFill/>
            </p:spPr>
            <p:txBody>
              <a:bodyPr wrap="square">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典型题例</a:t>
                </a:r>
                <a:r>
                  <a:rPr lang="en-US" altLang="zh-CN" sz="32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上三角矩阵</a:t>
                </a:r>
                <a14:m>
                  <m:oMath xmlns:m="http://schemas.openxmlformats.org/officeDocument/2006/math">
                    <m:sSub>
                      <m:sSubPr>
                        <m:ctrlPr>
                          <a:rPr lang="en-US" altLang="zh-CN" sz="2800" i="1" smtClean="0">
                            <a:latin typeface="Cambria Math" panose="02040503050406030204" pitchFamily="18" charset="0"/>
                            <a:ea typeface="微软雅黑" panose="020B0503020204020204" pitchFamily="34" charset="-122"/>
                          </a:rPr>
                        </m:ctrlPr>
                      </m:sSubPr>
                      <m:e>
                        <m:r>
                          <m:rPr>
                            <m:sty m:val="p"/>
                          </m:rPr>
                          <a:rPr lang="en-US" altLang="zh-CN" sz="2800" i="0">
                            <a:latin typeface="Cambria Math" panose="02040503050406030204" pitchFamily="18" charset="0"/>
                            <a:ea typeface="微软雅黑" panose="020B0503020204020204" pitchFamily="34" charset="-122"/>
                          </a:rPr>
                          <m:t>A</m:t>
                        </m:r>
                      </m:e>
                      <m:sub>
                        <m:r>
                          <m:rPr>
                            <m:sty m:val="p"/>
                          </m:rPr>
                          <a:rPr lang="en-US" altLang="zh-CN" sz="2800" i="0">
                            <a:latin typeface="Cambria Math" panose="02040503050406030204" pitchFamily="18" charset="0"/>
                            <a:ea typeface="微软雅黑" panose="020B0503020204020204" pitchFamily="34" charset="-122"/>
                          </a:rPr>
                          <m:t>n</m:t>
                        </m:r>
                        <m:r>
                          <a:rPr lang="en-US" altLang="zh-CN" sz="2800" i="0" smtClean="0">
                            <a:latin typeface="Cambria Math" panose="02040503050406030204" pitchFamily="18" charset="0"/>
                            <a:ea typeface="Cambria Math" panose="02040503050406030204" pitchFamily="18" charset="0"/>
                          </a:rPr>
                          <m:t>×</m:t>
                        </m:r>
                        <m:r>
                          <m:rPr>
                            <m:sty m:val="p"/>
                          </m:rPr>
                          <a:rPr lang="en-US" altLang="zh-CN" sz="2800" b="0" i="0" smtClean="0">
                            <a:latin typeface="Cambria Math" panose="02040503050406030204" pitchFamily="18" charset="0"/>
                            <a:ea typeface="Cambria Math" panose="02040503050406030204" pitchFamily="18" charset="0"/>
                          </a:rPr>
                          <m:t>n</m:t>
                        </m:r>
                      </m:sub>
                    </m:sSub>
                  </m:oMath>
                </a14:m>
                <a:r>
                  <a:rPr lang="zh-CN" altLang="en-US" sz="2800" dirty="0">
                    <a:latin typeface="微软雅黑" panose="020B0503020204020204" pitchFamily="34" charset="-122"/>
                    <a:ea typeface="微软雅黑" panose="020B0503020204020204" pitchFamily="34" charset="-122"/>
                  </a:rPr>
                  <a:t>计算地址公式推导</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已知 当</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&gt;j</a:t>
                </a:r>
                <a:r>
                  <a:rPr lang="zh-CN" altLang="en-US" sz="2400" dirty="0">
                    <a:latin typeface="微软雅黑" panose="020B0503020204020204" pitchFamily="34" charset="-122"/>
                    <a:ea typeface="微软雅黑" panose="020B0503020204020204" pitchFamily="34" charset="-122"/>
                  </a:rPr>
                  <a:t>时，</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a:latin typeface="Cambria Math" panose="02040503050406030204" pitchFamily="18" charset="0"/>
                            <a:ea typeface="微软雅黑" panose="020B0503020204020204" pitchFamily="34" charset="-122"/>
                          </a:rPr>
                          <m:t>a</m:t>
                        </m:r>
                      </m:e>
                      <m:sub>
                        <m:r>
                          <m:rPr>
                            <m:sty m:val="p"/>
                          </m:rPr>
                          <a:rPr lang="en-US" altLang="zh-CN" sz="2400">
                            <a:latin typeface="Cambria Math" panose="02040503050406030204" pitchFamily="18" charset="0"/>
                            <a:ea typeface="微软雅黑" panose="020B0503020204020204" pitchFamily="34" charset="-122"/>
                          </a:rPr>
                          <m:t>ij</m:t>
                        </m:r>
                      </m:sub>
                    </m:sSub>
                    <m:r>
                      <a:rPr lang="en-US" altLang="zh-CN" sz="2400">
                        <a:latin typeface="Cambria Math" panose="02040503050406030204" pitchFamily="18" charset="0"/>
                        <a:ea typeface="微软雅黑" panose="020B0503020204020204" pitchFamily="34" charset="-122"/>
                      </a:rPr>
                      <m:t>=</m:t>
                    </m:r>
                    <m:r>
                      <m:rPr>
                        <m:sty m:val="p"/>
                      </m:rPr>
                      <a:rPr lang="en-US" altLang="zh-CN" sz="2400">
                        <a:latin typeface="Cambria Math" panose="02040503050406030204" pitchFamily="18" charset="0"/>
                        <a:ea typeface="微软雅黑" panose="020B0503020204020204" pitchFamily="34" charset="-122"/>
                      </a:rPr>
                      <m:t>c</m:t>
                    </m:r>
                  </m:oMath>
                </a14:m>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要求将其压缩存储到一维数组</a:t>
                </a:r>
                <a:r>
                  <a:rPr lang="en-US" altLang="zh-CN" sz="2400" dirty="0">
                    <a:latin typeface="微软雅黑" panose="020B0503020204020204" pitchFamily="34" charset="-122"/>
                    <a:ea typeface="微软雅黑" panose="020B0503020204020204" pitchFamily="34" charset="-122"/>
                  </a:rPr>
                  <a:t>B[1..m]</a:t>
                </a:r>
                <a:r>
                  <a:rPr lang="zh-CN" altLang="en-US" sz="2400" dirty="0">
                    <a:latin typeface="微软雅黑" panose="020B0503020204020204" pitchFamily="34" charset="-122"/>
                    <a:ea typeface="微软雅黑" panose="020B0503020204020204" pitchFamily="34" charset="-122"/>
                  </a:rPr>
                  <a:t>中，请说明压缩存储方法，并给出任意元素</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a:latin typeface="Cambria Math" panose="02040503050406030204" pitchFamily="18" charset="0"/>
                            <a:ea typeface="微软雅黑" panose="020B0503020204020204" pitchFamily="34" charset="-122"/>
                          </a:rPr>
                          <m:t>a</m:t>
                        </m:r>
                      </m:e>
                      <m:sub>
                        <m:r>
                          <m:rPr>
                            <m:sty m:val="p"/>
                          </m:rPr>
                          <a:rPr lang="en-US" altLang="zh-CN" sz="2400">
                            <a:latin typeface="Cambria Math" panose="02040503050406030204" pitchFamily="18" charset="0"/>
                            <a:ea typeface="微软雅黑" panose="020B0503020204020204" pitchFamily="34" charset="-122"/>
                          </a:rPr>
                          <m:t>ij</m:t>
                        </m:r>
                      </m:sub>
                    </m:sSub>
                    <m:r>
                      <a:rPr lang="zh-CN" altLang="en-US" sz="2400">
                        <a:latin typeface="Cambria Math" panose="02040503050406030204" pitchFamily="18" charset="0"/>
                        <a:ea typeface="微软雅黑" panose="020B0503020204020204" pitchFamily="34" charset="-122"/>
                      </a:rPr>
                      <m:t>与</m:t>
                    </m:r>
                  </m:oMath>
                </a14:m>
                <a:r>
                  <a:rPr lang="en-US" altLang="zh-CN" sz="2400" dirty="0">
                    <a:latin typeface="微软雅黑" panose="020B0503020204020204" pitchFamily="34" charset="-122"/>
                    <a:ea typeface="微软雅黑" panose="020B0503020204020204" pitchFamily="34" charset="-122"/>
                  </a:rPr>
                  <a:t>B[k]</a:t>
                </a:r>
                <a:r>
                  <a:rPr lang="zh-CN" altLang="en-US" sz="2400" dirty="0">
                    <a:latin typeface="微软雅黑" panose="020B0503020204020204" pitchFamily="34" charset="-122"/>
                    <a:ea typeface="微软雅黑" panose="020B0503020204020204" pitchFamily="34" charset="-122"/>
                  </a:rPr>
                  <a:t>的对应关系</a:t>
                </a:r>
                <a:r>
                  <a:rPr lang="en-US" altLang="zh-CN" sz="2400" dirty="0">
                    <a:latin typeface="微软雅黑" panose="020B0503020204020204" pitchFamily="34" charset="-122"/>
                    <a:ea typeface="微软雅黑" panose="020B0503020204020204" pitchFamily="34" charset="-122"/>
                  </a:rPr>
                  <a:t>k=f(</a:t>
                </a:r>
                <a:r>
                  <a:rPr lang="en-US" altLang="zh-CN" sz="2400" dirty="0" err="1">
                    <a:latin typeface="微软雅黑" panose="020B0503020204020204" pitchFamily="34" charset="-122"/>
                    <a:ea typeface="微软雅黑" panose="020B0503020204020204" pitchFamily="34" charset="-122"/>
                  </a:rPr>
                  <a:t>i,j</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解：</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在上三角的第</a:t>
                </a:r>
                <a:r>
                  <a:rPr lang="en-US" altLang="zh-CN" sz="2400" dirty="0" err="1">
                    <a:latin typeface="微软雅黑" panose="020B0503020204020204" pitchFamily="34" charset="-122"/>
                    <a:ea typeface="微软雅黑" panose="020B0503020204020204" pitchFamily="34" charset="-122"/>
                    <a:sym typeface="Wingdings" panose="05000000000000000000" pitchFamily="2" charset="2"/>
                  </a:rPr>
                  <a:t>i</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行中，排在</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a:latin typeface="Cambria Math" panose="02040503050406030204" pitchFamily="18" charset="0"/>
                            <a:ea typeface="微软雅黑" panose="020B0503020204020204" pitchFamily="34" charset="-122"/>
                          </a:rPr>
                          <m:t>a</m:t>
                        </m:r>
                      </m:e>
                      <m:sub>
                        <m:r>
                          <m:rPr>
                            <m:sty m:val="p"/>
                          </m:rPr>
                          <a:rPr lang="en-US" altLang="zh-CN" sz="2400">
                            <a:latin typeface="Cambria Math" panose="02040503050406030204" pitchFamily="18" charset="0"/>
                            <a:ea typeface="微软雅黑" panose="020B0503020204020204" pitchFamily="34" charset="-122"/>
                          </a:rPr>
                          <m:t>ij</m:t>
                        </m:r>
                      </m:sub>
                    </m:sSub>
                  </m:oMath>
                </a14:m>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前面的元素数目为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j-</a:t>
                </a:r>
                <a:r>
                  <a:rPr lang="en-US" altLang="zh-CN" sz="2400" dirty="0" err="1">
                    <a:latin typeface="微软雅黑" panose="020B0503020204020204" pitchFamily="34" charset="-122"/>
                    <a:ea typeface="微软雅黑" panose="020B0503020204020204" pitchFamily="34" charset="-122"/>
                    <a:sym typeface="Wingdings" panose="05000000000000000000" pitchFamily="2" charset="2"/>
                  </a:rPr>
                  <a:t>i</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所以对于上三角中任意元素</a:t>
                </a: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a</m:t>
                        </m:r>
                      </m:e>
                      <m:sub>
                        <m:r>
                          <m:rPr>
                            <m:sty m:val="p"/>
                          </m:rPr>
                          <a:rPr lang="en-US" altLang="zh-CN" sz="2400" b="0" i="0" smtClean="0">
                            <a:latin typeface="Cambria Math" panose="02040503050406030204" pitchFamily="18" charset="0"/>
                            <a:ea typeface="微软雅黑" panose="020B0503020204020204" pitchFamily="34" charset="-122"/>
                          </a:rPr>
                          <m:t>ij</m:t>
                        </m:r>
                      </m:sub>
                    </m:sSub>
                  </m:oMath>
                </a14:m>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而言，排在</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a</m:t>
                        </m:r>
                      </m:e>
                      <m:sub>
                        <m:r>
                          <m:rPr>
                            <m:sty m:val="p"/>
                          </m:rPr>
                          <a:rPr lang="en-US" altLang="zh-CN" sz="2400" i="0">
                            <a:latin typeface="Cambria Math" panose="02040503050406030204" pitchFamily="18" charset="0"/>
                            <a:ea typeface="微软雅黑" panose="020B0503020204020204" pitchFamily="34" charset="-122"/>
                          </a:rPr>
                          <m:t>ij</m:t>
                        </m:r>
                      </m:sub>
                    </m:sSub>
                  </m:oMath>
                </a14:m>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前面的元素数目为</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ea typeface="微软雅黑" panose="020B0503020204020204" pitchFamily="34" charset="-122"/>
                              <a:sym typeface="Wingdings" panose="05000000000000000000" pitchFamily="2" charset="2"/>
                            </a:rPr>
                          </m:ctrlPr>
                        </m:fPr>
                        <m:num>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i</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1</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2</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n</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i</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2</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num>
                        <m:den>
                          <m:r>
                            <a:rPr lang="en-US" altLang="zh-CN" sz="2400" i="0">
                              <a:latin typeface="Cambria Math" panose="02040503050406030204" pitchFamily="18" charset="0"/>
                              <a:ea typeface="微软雅黑" panose="020B0503020204020204" pitchFamily="34" charset="-122"/>
                              <a:sym typeface="Wingdings" panose="05000000000000000000" pitchFamily="2" charset="2"/>
                            </a:rPr>
                            <m:t>2</m:t>
                          </m:r>
                        </m:den>
                      </m:f>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j</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i</m:t>
                      </m:r>
                    </m:oMath>
                  </m:oMathPara>
                </a14:m>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因此，上三角中任意元素</a:t>
                </a: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a</m:t>
                        </m:r>
                      </m:e>
                      <m:sub>
                        <m:r>
                          <m:rPr>
                            <m:sty m:val="p"/>
                          </m:rPr>
                          <a:rPr lang="en-US" altLang="zh-CN" sz="2400" b="0" i="0" smtClean="0">
                            <a:latin typeface="Cambria Math" panose="02040503050406030204" pitchFamily="18" charset="0"/>
                            <a:ea typeface="微软雅黑" panose="020B0503020204020204" pitchFamily="34" charset="-122"/>
                          </a:rPr>
                          <m:t>ij</m:t>
                        </m:r>
                      </m:sub>
                    </m:sSub>
                  </m:oMath>
                </a14:m>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在一维数组</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B</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中的位置为</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400" i="0" dirty="0" smtClean="0">
                          <a:latin typeface="Cambria Math" panose="02040503050406030204" pitchFamily="18" charset="0"/>
                          <a:ea typeface="微软雅黑" panose="020B0503020204020204" pitchFamily="34" charset="-122"/>
                          <a:sym typeface="Wingdings" panose="05000000000000000000" pitchFamily="2" charset="2"/>
                        </a:rPr>
                        <m:t>k</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f</m:t>
                      </m:r>
                      <m:d>
                        <m:dPr>
                          <m:ctrlPr>
                            <a:rPr lang="en-US" altLang="zh-CN" sz="2400" b="0" i="1" dirty="0" smtClean="0">
                              <a:latin typeface="Cambria Math" panose="02040503050406030204" pitchFamily="18" charset="0"/>
                              <a:ea typeface="微软雅黑" panose="020B0503020204020204" pitchFamily="34" charset="-122"/>
                              <a:sym typeface="Wingdings" panose="05000000000000000000" pitchFamily="2" charset="2"/>
                            </a:rPr>
                          </m:ctrlPr>
                        </m:dPr>
                        <m:e>
                          <m:r>
                            <m:rPr>
                              <m:sty m:val="p"/>
                            </m:rP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i</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j</m:t>
                          </m:r>
                        </m:e>
                      </m:d>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m:t>
                      </m:r>
                      <m:f>
                        <m:fPr>
                          <m:ctrlPr>
                            <a:rPr lang="en-US" altLang="zh-CN" sz="2400" i="1" smtClean="0">
                              <a:latin typeface="Cambria Math" panose="02040503050406030204" pitchFamily="18" charset="0"/>
                              <a:ea typeface="微软雅黑" panose="020B0503020204020204" pitchFamily="34" charset="-122"/>
                              <a:sym typeface="Wingdings" panose="05000000000000000000" pitchFamily="2" charset="2"/>
                            </a:rPr>
                          </m:ctrlPr>
                        </m:fPr>
                        <m:num>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i</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1</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2</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n</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i</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2</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num>
                        <m:den>
                          <m:r>
                            <a:rPr lang="en-US" altLang="zh-CN" sz="2400" i="0">
                              <a:latin typeface="Cambria Math" panose="02040503050406030204" pitchFamily="18" charset="0"/>
                              <a:ea typeface="微软雅黑" panose="020B0503020204020204" pitchFamily="34" charset="-122"/>
                              <a:sym typeface="Wingdings" panose="05000000000000000000" pitchFamily="2" charset="2"/>
                            </a:rPr>
                            <m:t>2</m:t>
                          </m:r>
                        </m:den>
                      </m:f>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j</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i</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1</m:t>
                      </m:r>
                    </m:oMath>
                  </m:oMathPara>
                </a14:m>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p:txBody>
          </p:sp>
        </mc:Choice>
        <mc:Fallback>
          <p:sp>
            <p:nvSpPr>
              <p:cNvPr id="7" name="文本框 6"/>
              <p:cNvSpPr txBox="1">
                <a:spLocks noRot="1" noChangeAspect="1" noMove="1" noResize="1" noEditPoints="1" noAdjustHandles="1" noChangeArrowheads="1" noChangeShapeType="1" noTextEdit="1"/>
              </p:cNvSpPr>
              <p:nvPr/>
            </p:nvSpPr>
            <p:spPr>
              <a:xfrm>
                <a:off x="117822" y="6263"/>
                <a:ext cx="9257909" cy="5974328"/>
              </a:xfrm>
              <a:prstGeom prst="rect">
                <a:avLst/>
              </a:prstGeom>
              <a:blipFill rotWithShape="1">
                <a:blip r:embed="rId1"/>
                <a:stretch>
                  <a:fillRect l="-4" t="-9" r="6" b="-252"/>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17822" y="6263"/>
                <a:ext cx="9257909" cy="4932569"/>
              </a:xfrm>
              <a:prstGeom prst="rect">
                <a:avLst/>
              </a:prstGeom>
              <a:noFill/>
            </p:spPr>
            <p:txBody>
              <a:bodyPr wrap="square">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典型题例</a:t>
                </a:r>
                <a:r>
                  <a:rPr lang="en-US" altLang="zh-CN" sz="32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上三角矩阵</a:t>
                </a:r>
                <a14:m>
                  <m:oMath xmlns:m="http://schemas.openxmlformats.org/officeDocument/2006/math">
                    <m:sSub>
                      <m:sSubPr>
                        <m:ctrlPr>
                          <a:rPr lang="en-US" altLang="zh-CN" sz="2800" i="1" smtClean="0">
                            <a:latin typeface="Cambria Math" panose="02040503050406030204" pitchFamily="18" charset="0"/>
                            <a:ea typeface="微软雅黑" panose="020B0503020204020204" pitchFamily="34" charset="-122"/>
                          </a:rPr>
                        </m:ctrlPr>
                      </m:sSubPr>
                      <m:e>
                        <m:r>
                          <m:rPr>
                            <m:sty m:val="p"/>
                          </m:rPr>
                          <a:rPr lang="en-US" altLang="zh-CN" sz="2800" i="0">
                            <a:latin typeface="Cambria Math" panose="02040503050406030204" pitchFamily="18" charset="0"/>
                            <a:ea typeface="微软雅黑" panose="020B0503020204020204" pitchFamily="34" charset="-122"/>
                          </a:rPr>
                          <m:t>A</m:t>
                        </m:r>
                      </m:e>
                      <m:sub>
                        <m:r>
                          <m:rPr>
                            <m:sty m:val="p"/>
                          </m:rPr>
                          <a:rPr lang="en-US" altLang="zh-CN" sz="2800" i="0">
                            <a:latin typeface="Cambria Math" panose="02040503050406030204" pitchFamily="18" charset="0"/>
                            <a:ea typeface="微软雅黑" panose="020B0503020204020204" pitchFamily="34" charset="-122"/>
                          </a:rPr>
                          <m:t>n</m:t>
                        </m:r>
                        <m:r>
                          <a:rPr lang="en-US" altLang="zh-CN" sz="2800" i="0" smtClean="0">
                            <a:latin typeface="Cambria Math" panose="02040503050406030204" pitchFamily="18" charset="0"/>
                            <a:ea typeface="Cambria Math" panose="02040503050406030204" pitchFamily="18" charset="0"/>
                          </a:rPr>
                          <m:t>×</m:t>
                        </m:r>
                        <m:r>
                          <m:rPr>
                            <m:sty m:val="p"/>
                          </m:rPr>
                          <a:rPr lang="en-US" altLang="zh-CN" sz="2800" b="0" i="0" smtClean="0">
                            <a:latin typeface="Cambria Math" panose="02040503050406030204" pitchFamily="18" charset="0"/>
                            <a:ea typeface="Cambria Math" panose="02040503050406030204" pitchFamily="18" charset="0"/>
                          </a:rPr>
                          <m:t>n</m:t>
                        </m:r>
                      </m:sub>
                    </m:sSub>
                  </m:oMath>
                </a14:m>
                <a:r>
                  <a:rPr lang="zh-CN" altLang="en-US" sz="2800" dirty="0">
                    <a:latin typeface="微软雅黑" panose="020B0503020204020204" pitchFamily="34" charset="-122"/>
                    <a:ea typeface="微软雅黑" panose="020B0503020204020204" pitchFamily="34" charset="-122"/>
                  </a:rPr>
                  <a:t>计算地址公式推导</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已知 当</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&gt;j</a:t>
                </a:r>
                <a:r>
                  <a:rPr lang="zh-CN" altLang="en-US" sz="2400" dirty="0">
                    <a:latin typeface="微软雅黑" panose="020B0503020204020204" pitchFamily="34" charset="-122"/>
                    <a:ea typeface="微软雅黑" panose="020B0503020204020204" pitchFamily="34" charset="-122"/>
                  </a:rPr>
                  <a:t>时，</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a:latin typeface="Cambria Math" panose="02040503050406030204" pitchFamily="18" charset="0"/>
                            <a:ea typeface="微软雅黑" panose="020B0503020204020204" pitchFamily="34" charset="-122"/>
                          </a:rPr>
                          <m:t>a</m:t>
                        </m:r>
                      </m:e>
                      <m:sub>
                        <m:r>
                          <m:rPr>
                            <m:sty m:val="p"/>
                          </m:rPr>
                          <a:rPr lang="en-US" altLang="zh-CN" sz="2400">
                            <a:latin typeface="Cambria Math" panose="02040503050406030204" pitchFamily="18" charset="0"/>
                            <a:ea typeface="微软雅黑" panose="020B0503020204020204" pitchFamily="34" charset="-122"/>
                          </a:rPr>
                          <m:t>ij</m:t>
                        </m:r>
                      </m:sub>
                    </m:sSub>
                    <m:r>
                      <a:rPr lang="en-US" altLang="zh-CN" sz="2400">
                        <a:latin typeface="Cambria Math" panose="02040503050406030204" pitchFamily="18" charset="0"/>
                        <a:ea typeface="微软雅黑" panose="020B0503020204020204" pitchFamily="34" charset="-122"/>
                      </a:rPr>
                      <m:t>=</m:t>
                    </m:r>
                    <m:r>
                      <m:rPr>
                        <m:sty m:val="p"/>
                      </m:rPr>
                      <a:rPr lang="en-US" altLang="zh-CN" sz="2400">
                        <a:latin typeface="Cambria Math" panose="02040503050406030204" pitchFamily="18" charset="0"/>
                        <a:ea typeface="微软雅黑" panose="020B0503020204020204" pitchFamily="34" charset="-122"/>
                      </a:rPr>
                      <m:t>c</m:t>
                    </m:r>
                  </m:oMath>
                </a14:m>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要求将其压缩存储到一维数组</a:t>
                </a:r>
                <a:r>
                  <a:rPr lang="en-US" altLang="zh-CN" sz="2400" dirty="0">
                    <a:latin typeface="微软雅黑" panose="020B0503020204020204" pitchFamily="34" charset="-122"/>
                    <a:ea typeface="微软雅黑" panose="020B0503020204020204" pitchFamily="34" charset="-122"/>
                  </a:rPr>
                  <a:t>B[1..m]</a:t>
                </a:r>
                <a:r>
                  <a:rPr lang="zh-CN" altLang="en-US" sz="2400" dirty="0">
                    <a:latin typeface="微软雅黑" panose="020B0503020204020204" pitchFamily="34" charset="-122"/>
                    <a:ea typeface="微软雅黑" panose="020B0503020204020204" pitchFamily="34" charset="-122"/>
                  </a:rPr>
                  <a:t>中，请说明压缩存储方法，并给出任意元素</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a:latin typeface="Cambria Math" panose="02040503050406030204" pitchFamily="18" charset="0"/>
                            <a:ea typeface="微软雅黑" panose="020B0503020204020204" pitchFamily="34" charset="-122"/>
                          </a:rPr>
                          <m:t>a</m:t>
                        </m:r>
                      </m:e>
                      <m:sub>
                        <m:r>
                          <m:rPr>
                            <m:sty m:val="p"/>
                          </m:rPr>
                          <a:rPr lang="en-US" altLang="zh-CN" sz="2400">
                            <a:latin typeface="Cambria Math" panose="02040503050406030204" pitchFamily="18" charset="0"/>
                            <a:ea typeface="微软雅黑" panose="020B0503020204020204" pitchFamily="34" charset="-122"/>
                          </a:rPr>
                          <m:t>ij</m:t>
                        </m:r>
                      </m:sub>
                    </m:sSub>
                    <m:r>
                      <a:rPr lang="zh-CN" altLang="en-US" sz="2400">
                        <a:latin typeface="Cambria Math" panose="02040503050406030204" pitchFamily="18" charset="0"/>
                        <a:ea typeface="微软雅黑" panose="020B0503020204020204" pitchFamily="34" charset="-122"/>
                      </a:rPr>
                      <m:t>与</m:t>
                    </m:r>
                  </m:oMath>
                </a14:m>
                <a:r>
                  <a:rPr lang="en-US" altLang="zh-CN" sz="2400" dirty="0">
                    <a:latin typeface="微软雅黑" panose="020B0503020204020204" pitchFamily="34" charset="-122"/>
                    <a:ea typeface="微软雅黑" panose="020B0503020204020204" pitchFamily="34" charset="-122"/>
                  </a:rPr>
                  <a:t>B[k]</a:t>
                </a:r>
                <a:r>
                  <a:rPr lang="zh-CN" altLang="en-US" sz="2400" dirty="0">
                    <a:latin typeface="微软雅黑" panose="020B0503020204020204" pitchFamily="34" charset="-122"/>
                    <a:ea typeface="微软雅黑" panose="020B0503020204020204" pitchFamily="34" charset="-122"/>
                  </a:rPr>
                  <a:t>的对应关系</a:t>
                </a:r>
                <a:r>
                  <a:rPr lang="en-US" altLang="zh-CN" sz="2400" dirty="0">
                    <a:latin typeface="微软雅黑" panose="020B0503020204020204" pitchFamily="34" charset="-122"/>
                    <a:ea typeface="微软雅黑" panose="020B0503020204020204" pitchFamily="34" charset="-122"/>
                  </a:rPr>
                  <a:t>k=f(</a:t>
                </a:r>
                <a:r>
                  <a:rPr lang="en-US" altLang="zh-CN" sz="2400" dirty="0" err="1">
                    <a:latin typeface="微软雅黑" panose="020B0503020204020204" pitchFamily="34" charset="-122"/>
                    <a:ea typeface="微软雅黑" panose="020B0503020204020204" pitchFamily="34" charset="-122"/>
                  </a:rPr>
                  <a:t>i,j</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解：</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综上所述，上三角矩阵</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a:latin typeface="Cambria Math" panose="02040503050406030204" pitchFamily="18" charset="0"/>
                            <a:ea typeface="微软雅黑" panose="020B0503020204020204" pitchFamily="34" charset="-122"/>
                          </a:rPr>
                          <m:t>A</m:t>
                        </m:r>
                      </m:e>
                      <m:sub>
                        <m:r>
                          <m:rPr>
                            <m:sty m:val="p"/>
                          </m:rPr>
                          <a:rPr lang="en-US" altLang="zh-CN" sz="2400">
                            <a:latin typeface="Cambria Math" panose="02040503050406030204" pitchFamily="18" charset="0"/>
                            <a:ea typeface="微软雅黑" panose="020B0503020204020204" pitchFamily="34" charset="-122"/>
                          </a:rPr>
                          <m:t>n</m:t>
                        </m:r>
                        <m:r>
                          <a:rPr lang="en-US" altLang="zh-CN" sz="2400">
                            <a:latin typeface="Cambria Math" panose="02040503050406030204" pitchFamily="18" charset="0"/>
                            <a:ea typeface="微软雅黑" panose="020B0503020204020204" pitchFamily="34" charset="-122"/>
                          </a:rPr>
                          <m:t>×</m:t>
                        </m:r>
                        <m:r>
                          <m:rPr>
                            <m:sty m:val="p"/>
                          </m:rPr>
                          <a:rPr lang="en-US" altLang="zh-CN" sz="2400">
                            <a:latin typeface="Cambria Math" panose="02040503050406030204" pitchFamily="18" charset="0"/>
                            <a:ea typeface="微软雅黑" panose="020B0503020204020204" pitchFamily="34" charset="-122"/>
                          </a:rPr>
                          <m:t>n</m:t>
                        </m:r>
                      </m:sub>
                    </m:sSub>
                    <m:r>
                      <a:rPr lang="zh-CN" altLang="en-US" sz="2400">
                        <a:latin typeface="Cambria Math" panose="02040503050406030204" pitchFamily="18" charset="0"/>
                        <a:ea typeface="微软雅黑" panose="020B0503020204020204" pitchFamily="34" charset="-122"/>
                      </a:rPr>
                      <m:t>中</m:t>
                    </m:r>
                  </m:oMath>
                </a14:m>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任意元素</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a:latin typeface="Cambria Math" panose="02040503050406030204" pitchFamily="18" charset="0"/>
                            <a:ea typeface="微软雅黑" panose="020B0503020204020204" pitchFamily="34" charset="-122"/>
                          </a:rPr>
                          <m:t>a</m:t>
                        </m:r>
                      </m:e>
                      <m:sub>
                        <m:r>
                          <m:rPr>
                            <m:sty m:val="p"/>
                          </m:rPr>
                          <a:rPr lang="en-US" altLang="zh-CN" sz="2400">
                            <a:latin typeface="Cambria Math" panose="02040503050406030204" pitchFamily="18" charset="0"/>
                            <a:ea typeface="微软雅黑" panose="020B0503020204020204" pitchFamily="34" charset="-122"/>
                          </a:rPr>
                          <m:t>ij</m:t>
                        </m:r>
                      </m:sub>
                    </m:sSub>
                    <m:r>
                      <a:rPr lang="zh-CN" altLang="en-US" sz="2400">
                        <a:latin typeface="Cambria Math" panose="02040503050406030204" pitchFamily="18" charset="0"/>
                        <a:ea typeface="微软雅黑" panose="020B0503020204020204" pitchFamily="34" charset="-122"/>
                      </a:rPr>
                      <m:t>与</m:t>
                    </m:r>
                  </m:oMath>
                </a14:m>
                <a:r>
                  <a:rPr lang="en-US" altLang="zh-CN" sz="2400" dirty="0">
                    <a:latin typeface="微软雅黑" panose="020B0503020204020204" pitchFamily="34" charset="-122"/>
                    <a:ea typeface="微软雅黑" panose="020B0503020204020204" pitchFamily="34" charset="-122"/>
                  </a:rPr>
                  <a:t>B[k]</a:t>
                </a:r>
                <a:r>
                  <a:rPr lang="zh-CN" altLang="en-US" sz="2400" dirty="0">
                    <a:latin typeface="微软雅黑" panose="020B0503020204020204" pitchFamily="34" charset="-122"/>
                    <a:ea typeface="微软雅黑" panose="020B0503020204020204" pitchFamily="34" charset="-122"/>
                  </a:rPr>
                  <a:t>的对应关系为</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en-US" altLang="zh-CN" sz="2400" dirty="0">
                    <a:ea typeface="微软雅黑" panose="020B0503020204020204" pitchFamily="34" charset="-122"/>
                    <a:sym typeface="Wingdings" panose="05000000000000000000" pitchFamily="2" charset="2"/>
                  </a:rPr>
                  <a:t>                       k</a:t>
                </a:r>
                <a:r>
                  <a:rPr lang="en-US" altLang="zh-CN" sz="2400" b="0" dirty="0">
                    <a:ea typeface="微软雅黑" panose="020B0503020204020204" pitchFamily="34" charset="-122"/>
                    <a:sym typeface="Wingdings" panose="05000000000000000000" pitchFamily="2" charset="2"/>
                  </a:rPr>
                  <a:t>=</a:t>
                </a:r>
                <a14:m>
                  <m:oMath xmlns:m="http://schemas.openxmlformats.org/officeDocument/2006/math">
                    <m:d>
                      <m:dPr>
                        <m:begChr m:val="{"/>
                        <m:endChr m:val=""/>
                        <m:ctrlPr>
                          <a:rPr lang="en-US" altLang="zh-CN" sz="2400" b="0" i="1" dirty="0" smtClean="0">
                            <a:latin typeface="Cambria Math" panose="02040503050406030204" pitchFamily="18" charset="0"/>
                            <a:ea typeface="微软雅黑" panose="020B0503020204020204" pitchFamily="34" charset="-122"/>
                            <a:sym typeface="Wingdings" panose="05000000000000000000" pitchFamily="2" charset="2"/>
                          </a:rPr>
                        </m:ctrlPr>
                      </m:dPr>
                      <m:e>
                        <m:eqArr>
                          <m:eqArrPr>
                            <m:ctrlPr>
                              <a:rPr lang="en-US" altLang="zh-CN" sz="2400" b="0" i="1" dirty="0" smtClean="0">
                                <a:latin typeface="Cambria Math" panose="02040503050406030204" pitchFamily="18" charset="0"/>
                                <a:ea typeface="微软雅黑" panose="020B0503020204020204" pitchFamily="34" charset="-122"/>
                                <a:sym typeface="Wingdings" panose="05000000000000000000" pitchFamily="2" charset="2"/>
                              </a:rPr>
                            </m:ctrlPr>
                          </m:eqArrPr>
                          <m:e>
                            <m:r>
                              <m:rPr>
                                <m:sty m:val="p"/>
                              </m:rPr>
                              <a:rPr lang="en-US" altLang="zh-CN" sz="2400" i="0" dirty="0">
                                <a:latin typeface="Cambria Math" panose="02040503050406030204" pitchFamily="18" charset="0"/>
                                <a:ea typeface="微软雅黑" panose="020B0503020204020204" pitchFamily="34" charset="-122"/>
                                <a:sym typeface="Wingdings" panose="05000000000000000000" pitchFamily="2" charset="2"/>
                              </a:rPr>
                              <m:t>f</m:t>
                            </m:r>
                            <m:d>
                              <m:dPr>
                                <m:ctrlPr>
                                  <a:rPr lang="en-US" altLang="zh-CN" sz="2400" i="1" dirty="0">
                                    <a:latin typeface="Cambria Math" panose="02040503050406030204" pitchFamily="18" charset="0"/>
                                    <a:ea typeface="微软雅黑" panose="020B0503020204020204" pitchFamily="34" charset="-122"/>
                                    <a:sym typeface="Wingdings" panose="05000000000000000000" pitchFamily="2" charset="2"/>
                                  </a:rPr>
                                </m:ctrlPr>
                              </m:dPr>
                              <m:e>
                                <m:r>
                                  <m:rPr>
                                    <m:sty m:val="p"/>
                                  </m:rPr>
                                  <a:rPr lang="en-US" altLang="zh-CN" sz="2400" i="0" dirty="0">
                                    <a:latin typeface="Cambria Math" panose="02040503050406030204" pitchFamily="18" charset="0"/>
                                    <a:ea typeface="微软雅黑" panose="020B0503020204020204" pitchFamily="34" charset="-122"/>
                                    <a:sym typeface="Wingdings" panose="05000000000000000000" pitchFamily="2" charset="2"/>
                                  </a:rPr>
                                  <m:t>i</m:t>
                                </m:r>
                                <m:r>
                                  <a:rPr lang="en-US" altLang="zh-CN" sz="2400" i="0" dirty="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dirty="0">
                                    <a:latin typeface="Cambria Math" panose="02040503050406030204" pitchFamily="18" charset="0"/>
                                    <a:ea typeface="微软雅黑" panose="020B0503020204020204" pitchFamily="34" charset="-122"/>
                                    <a:sym typeface="Wingdings" panose="05000000000000000000" pitchFamily="2" charset="2"/>
                                  </a:rPr>
                                  <m:t>j</m:t>
                                </m:r>
                              </m:e>
                            </m:d>
                            <m:r>
                              <a:rPr lang="en-US" altLang="zh-CN" sz="2400" i="0" dirty="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dirty="0" smtClean="0">
                                <a:latin typeface="Cambria Math" panose="02040503050406030204" pitchFamily="18" charset="0"/>
                                <a:ea typeface="微软雅黑" panose="020B0503020204020204" pitchFamily="34" charset="-122"/>
                                <a:sym typeface="Wingdings" panose="05000000000000000000" pitchFamily="2" charset="2"/>
                              </a:rPr>
                              <m:t>m</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  </m:t>
                            </m:r>
                            <m:r>
                              <m:rPr>
                                <m:sty m:val="p"/>
                              </m:rP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i</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&gt;</m:t>
                            </m:r>
                            <m:r>
                              <m:rPr>
                                <m:sty m:val="p"/>
                              </m:rP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j</m:t>
                            </m:r>
                            <m:r>
                              <a:rPr lang="en-US" altLang="zh-CN" sz="2400" b="0" i="0" dirty="0" smtClean="0">
                                <a:latin typeface="Cambria Math" panose="02040503050406030204" pitchFamily="18" charset="0"/>
                                <a:ea typeface="微软雅黑" panose="020B0503020204020204" pitchFamily="34" charset="-122"/>
                                <a:sym typeface="Wingdings" panose="05000000000000000000" pitchFamily="2" charset="2"/>
                              </a:rPr>
                              <m:t>                                         </m:t>
                            </m:r>
                          </m:e>
                          <m:e>
                            <m:r>
                              <m:rPr>
                                <m:sty m:val="p"/>
                              </m:rPr>
                              <a:rPr lang="en-US" altLang="zh-CN" sz="2400" i="0" dirty="0">
                                <a:latin typeface="Cambria Math" panose="02040503050406030204" pitchFamily="18" charset="0"/>
                                <a:ea typeface="微软雅黑" panose="020B0503020204020204" pitchFamily="34" charset="-122"/>
                                <a:sym typeface="Wingdings" panose="05000000000000000000" pitchFamily="2" charset="2"/>
                              </a:rPr>
                              <m:t>f</m:t>
                            </m:r>
                            <m:d>
                              <m:dPr>
                                <m:ctrlPr>
                                  <a:rPr lang="en-US" altLang="zh-CN" sz="2400" i="1" dirty="0">
                                    <a:latin typeface="Cambria Math" panose="02040503050406030204" pitchFamily="18" charset="0"/>
                                    <a:ea typeface="微软雅黑" panose="020B0503020204020204" pitchFamily="34" charset="-122"/>
                                    <a:sym typeface="Wingdings" panose="05000000000000000000" pitchFamily="2" charset="2"/>
                                  </a:rPr>
                                </m:ctrlPr>
                              </m:dPr>
                              <m:e>
                                <m:r>
                                  <m:rPr>
                                    <m:sty m:val="p"/>
                                  </m:rPr>
                                  <a:rPr lang="en-US" altLang="zh-CN" sz="2400" i="0" dirty="0">
                                    <a:latin typeface="Cambria Math" panose="02040503050406030204" pitchFamily="18" charset="0"/>
                                    <a:ea typeface="微软雅黑" panose="020B0503020204020204" pitchFamily="34" charset="-122"/>
                                    <a:sym typeface="Wingdings" panose="05000000000000000000" pitchFamily="2" charset="2"/>
                                  </a:rPr>
                                  <m:t>i</m:t>
                                </m:r>
                                <m:r>
                                  <a:rPr lang="en-US" altLang="zh-CN" sz="2400" i="0" dirty="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dirty="0">
                                    <a:latin typeface="Cambria Math" panose="02040503050406030204" pitchFamily="18" charset="0"/>
                                    <a:ea typeface="微软雅黑" panose="020B0503020204020204" pitchFamily="34" charset="-122"/>
                                    <a:sym typeface="Wingdings" panose="05000000000000000000" pitchFamily="2" charset="2"/>
                                  </a:rPr>
                                  <m:t>j</m:t>
                                </m:r>
                              </m:e>
                            </m:d>
                            <m:r>
                              <a:rPr lang="en-US" altLang="zh-CN" sz="2400" i="0" dirty="0">
                                <a:latin typeface="Cambria Math" panose="02040503050406030204" pitchFamily="18" charset="0"/>
                                <a:ea typeface="微软雅黑" panose="020B0503020204020204" pitchFamily="34" charset="-122"/>
                                <a:sym typeface="Wingdings" panose="05000000000000000000" pitchFamily="2" charset="2"/>
                              </a:rPr>
                              <m:t>=</m:t>
                            </m:r>
                            <m:f>
                              <m:fPr>
                                <m:ctrlPr>
                                  <a:rPr lang="en-US" altLang="zh-CN" sz="2400" i="1">
                                    <a:latin typeface="Cambria Math" panose="02040503050406030204" pitchFamily="18" charset="0"/>
                                    <a:ea typeface="微软雅黑" panose="020B0503020204020204" pitchFamily="34" charset="-122"/>
                                    <a:sym typeface="Wingdings" panose="05000000000000000000" pitchFamily="2" charset="2"/>
                                  </a:rPr>
                                </m:ctrlPr>
                              </m:fPr>
                              <m:num>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i</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1</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2</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n</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i</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2</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num>
                              <m:den>
                                <m:r>
                                  <a:rPr lang="en-US" altLang="zh-CN" sz="2400" i="0">
                                    <a:latin typeface="Cambria Math" panose="02040503050406030204" pitchFamily="18" charset="0"/>
                                    <a:ea typeface="微软雅黑" panose="020B0503020204020204" pitchFamily="34" charset="-122"/>
                                    <a:sym typeface="Wingdings" panose="05000000000000000000" pitchFamily="2" charset="2"/>
                                  </a:rPr>
                                  <m:t>2</m:t>
                                </m:r>
                              </m:den>
                            </m:f>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j</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m:rPr>
                                <m:sty m:val="p"/>
                              </m:rPr>
                              <a:rPr lang="en-US" altLang="zh-CN" sz="2400" i="0">
                                <a:latin typeface="Cambria Math" panose="02040503050406030204" pitchFamily="18" charset="0"/>
                                <a:ea typeface="微软雅黑" panose="020B0503020204020204" pitchFamily="34" charset="-122"/>
                                <a:sym typeface="Wingdings" panose="05000000000000000000" pitchFamily="2" charset="2"/>
                              </a:rPr>
                              <m:t>i</m:t>
                            </m:r>
                            <m:r>
                              <a:rPr lang="en-US" altLang="zh-CN" sz="2400" i="0">
                                <a:latin typeface="Cambria Math" panose="02040503050406030204" pitchFamily="18" charset="0"/>
                                <a:ea typeface="微软雅黑" panose="020B0503020204020204" pitchFamily="34" charset="-122"/>
                                <a:sym typeface="Wingdings" panose="05000000000000000000" pitchFamily="2" charset="2"/>
                              </a:rPr>
                              <m:t>+</m:t>
                            </m:r>
                            <m:r>
                              <a:rPr lang="en-US" altLang="zh-CN" sz="2400" i="0">
                                <a:latin typeface="Cambria Math" panose="02040503050406030204" pitchFamily="18" charset="0"/>
                                <a:ea typeface="微软雅黑" panose="020B0503020204020204" pitchFamily="34" charset="-122"/>
                                <a:sym typeface="Wingdings" panose="05000000000000000000" pitchFamily="2" charset="2"/>
                              </a:rPr>
                              <m:t>1</m:t>
                            </m:r>
                            <m:r>
                              <a:rPr lang="en-US" altLang="zh-CN" sz="2400" i="0">
                                <a:latin typeface="Cambria Math" panose="02040503050406030204" pitchFamily="18" charset="0"/>
                                <a:ea typeface="微软雅黑" panose="020B0503020204020204" pitchFamily="34" charset="-122"/>
                                <a:sym typeface="Wingdings" panose="05000000000000000000" pitchFamily="2" charset="2"/>
                              </a:rPr>
                              <m:t>,  </m:t>
                            </m:r>
                            <m:r>
                              <m:rPr>
                                <m:sty m:val="p"/>
                              </m:rPr>
                              <a:rPr lang="en-US" altLang="zh-CN" sz="2400" b="0" i="0" smtClean="0">
                                <a:latin typeface="Cambria Math" panose="02040503050406030204" pitchFamily="18" charset="0"/>
                                <a:ea typeface="微软雅黑" panose="020B0503020204020204" pitchFamily="34" charset="-122"/>
                                <a:sym typeface="Wingdings" panose="05000000000000000000" pitchFamily="2" charset="2"/>
                              </a:rPr>
                              <m:t>i</m:t>
                            </m:r>
                            <m:r>
                              <a:rPr lang="en-US" altLang="zh-CN" sz="2400" b="0" i="0" smtClean="0">
                                <a:latin typeface="Cambria Math" panose="02040503050406030204" pitchFamily="18" charset="0"/>
                                <a:ea typeface="Cambria Math" panose="02040503050406030204" pitchFamily="18" charset="0"/>
                                <a:sym typeface="Wingdings" panose="05000000000000000000" pitchFamily="2" charset="2"/>
                              </a:rPr>
                              <m:t>≤</m:t>
                            </m:r>
                            <m:r>
                              <m:rPr>
                                <m:sty m:val="p"/>
                              </m:rPr>
                              <a:rPr lang="en-US" altLang="zh-CN" sz="2400" b="0" i="0" smtClean="0">
                                <a:latin typeface="Cambria Math" panose="02040503050406030204" pitchFamily="18" charset="0"/>
                                <a:ea typeface="Cambria Math" panose="02040503050406030204" pitchFamily="18" charset="0"/>
                                <a:sym typeface="Wingdings" panose="05000000000000000000" pitchFamily="2" charset="2"/>
                              </a:rPr>
                              <m:t>j</m:t>
                            </m:r>
                            <m:r>
                              <m:rPr>
                                <m:nor/>
                              </m:rPr>
                              <a:rPr lang="en-US" altLang="zh-CN" sz="2400" dirty="0">
                                <a:latin typeface="微软雅黑" panose="020B0503020204020204" pitchFamily="34" charset="-122"/>
                                <a:ea typeface="微软雅黑" panose="020B0503020204020204" pitchFamily="34" charset="-122"/>
                                <a:sym typeface="Wingdings" panose="05000000000000000000" pitchFamily="2" charset="2"/>
                              </a:rPr>
                              <m:t> </m:t>
                            </m:r>
                          </m:e>
                        </m:eqArr>
                      </m:e>
                    </m:d>
                  </m:oMath>
                </a14:m>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endParaRPr lang="en-US" altLang="zh-CN"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p:txBody>
          </p:sp>
        </mc:Choice>
        <mc:Fallback>
          <p:sp>
            <p:nvSpPr>
              <p:cNvPr id="7" name="文本框 6"/>
              <p:cNvSpPr txBox="1">
                <a:spLocks noRot="1" noChangeAspect="1" noMove="1" noResize="1" noEditPoints="1" noAdjustHandles="1" noChangeArrowheads="1" noChangeShapeType="1" noTextEdit="1"/>
              </p:cNvSpPr>
              <p:nvPr/>
            </p:nvSpPr>
            <p:spPr>
              <a:xfrm>
                <a:off x="117822" y="6263"/>
                <a:ext cx="9257909" cy="4932569"/>
              </a:xfrm>
              <a:prstGeom prst="rect">
                <a:avLst/>
              </a:prstGeom>
              <a:blipFill rotWithShape="1">
                <a:blip r:embed="rId1"/>
                <a:stretch>
                  <a:fillRect l="-4" t="-11" r="6" b="9"/>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17823" y="6263"/>
            <a:ext cx="8908354" cy="6571864"/>
          </a:xfrm>
          <a:prstGeom prst="rect">
            <a:avLst/>
          </a:prstGeom>
          <a:noFill/>
        </p:spPr>
        <p:txBody>
          <a:bodyPr wrap="square">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典型题例</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求广义表的表头和表尾</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已知广义表</a:t>
            </a:r>
            <a:r>
              <a:rPr lang="en-US" altLang="zh-CN" sz="3200" dirty="0">
                <a:latin typeface="微软雅黑" panose="020B0503020204020204" pitchFamily="34" charset="-122"/>
                <a:ea typeface="微软雅黑" panose="020B0503020204020204" pitchFamily="34" charset="-122"/>
              </a:rPr>
              <a:t>L=</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x</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y</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z</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a </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 (u</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t</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w)</a:t>
            </a:r>
            <a:r>
              <a:rPr lang="zh-CN" altLang="en-US"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求</a:t>
            </a:r>
            <a:r>
              <a:rPr lang="en-US" altLang="zh-CN" sz="3200" dirty="0">
                <a:latin typeface="微软雅黑" panose="020B0503020204020204" pitchFamily="34" charset="-122"/>
                <a:ea typeface="微软雅黑" panose="020B0503020204020204" pitchFamily="34" charset="-122"/>
              </a:rPr>
              <a:t>head(head(tail(tail(L))))</a:t>
            </a:r>
            <a:r>
              <a:rPr lang="zh-CN" altLang="en-US" sz="3200" dirty="0">
                <a:latin typeface="微软雅黑" panose="020B0503020204020204" pitchFamily="34" charset="-122"/>
                <a:ea typeface="微软雅黑" panose="020B0503020204020204" pitchFamily="34" charset="-122"/>
              </a:rPr>
              <a:t>的结果</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解：</a:t>
            </a: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用</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tail</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运算去掉表头（</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x</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y</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z</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 tail(L)=(a</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u</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t</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w</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2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再用</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tail</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去掉表头</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a,</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即</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tail(tail(L))=</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u</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t</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w</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2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用</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head</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取出运算表头即</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head(tail(tail(L)))=</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u</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t</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w</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2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再用</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head</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运算取出表头</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u,</a:t>
            </a:r>
            <a:r>
              <a:rPr lang="zh-CN" altLang="en-US" sz="2200" dirty="0">
                <a:latin typeface="微软雅黑" panose="020B0503020204020204" pitchFamily="34" charset="-122"/>
                <a:ea typeface="微软雅黑" panose="020B0503020204020204" pitchFamily="34" charset="-122"/>
                <a:sym typeface="Wingdings" panose="05000000000000000000" pitchFamily="2" charset="2"/>
              </a:rPr>
              <a:t>即</a:t>
            </a:r>
            <a:r>
              <a:rPr lang="en-US" altLang="zh-CN" sz="2200" dirty="0">
                <a:latin typeface="微软雅黑" panose="020B0503020204020204" pitchFamily="34" charset="-122"/>
                <a:ea typeface="微软雅黑" panose="020B0503020204020204" pitchFamily="34" charset="-122"/>
                <a:sym typeface="Wingdings" panose="05000000000000000000" pitchFamily="2" charset="2"/>
              </a:rPr>
              <a:t>head(head(tail(tail(L))))=u</a:t>
            </a:r>
            <a:endParaRPr lang="en-US" altLang="zh-CN" sz="2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所以</a:t>
            </a:r>
            <a:r>
              <a:rPr lang="en-US" altLang="zh-CN" sz="3200" dirty="0">
                <a:latin typeface="微软雅黑" panose="020B0503020204020204" pitchFamily="34" charset="-122"/>
                <a:ea typeface="微软雅黑" panose="020B0503020204020204" pitchFamily="34" charset="-122"/>
              </a:rPr>
              <a:t>, </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head(head(tail(tail(L))))=u</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17823" y="6263"/>
            <a:ext cx="8908354" cy="743986"/>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（补）广义表的图形表示</a:t>
            </a:r>
            <a:endParaRPr lang="en-US" altLang="zh-CN" sz="3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28809" y="1006742"/>
            <a:ext cx="7149948" cy="1938992"/>
          </a:xfrm>
          <a:prstGeom prst="rect">
            <a:avLst/>
          </a:prstGeom>
          <a:noFill/>
        </p:spPr>
        <p:txBody>
          <a:bodyPr wrap="square" rtlCol="0">
            <a:spAutoFit/>
          </a:bodyPr>
          <a:lstStyle/>
          <a:p>
            <a:r>
              <a:rPr lang="zh-CN" altLang="en-US" sz="2400" dirty="0"/>
              <a:t>可以用树状图形来表示，其中每个结点代表一个元素，结点可以是以下三种类型之一：</a:t>
            </a:r>
            <a:endParaRPr lang="en-US" altLang="zh-CN" sz="2400" dirty="0"/>
          </a:p>
          <a:p>
            <a:r>
              <a:rPr lang="zh-CN" altLang="en-US" sz="2400" dirty="0"/>
              <a:t>（</a:t>
            </a:r>
            <a:r>
              <a:rPr lang="en-US" altLang="zh-CN" sz="2400" dirty="0"/>
              <a:t>1</a:t>
            </a:r>
            <a:r>
              <a:rPr lang="zh-CN" altLang="en-US" sz="2400" dirty="0"/>
              <a:t>）原子结点：代表一个单独的元素；</a:t>
            </a:r>
            <a:endParaRPr lang="en-US" altLang="zh-CN" sz="2400" dirty="0"/>
          </a:p>
          <a:p>
            <a:r>
              <a:rPr lang="zh-CN" altLang="en-US" sz="2400" dirty="0"/>
              <a:t>（</a:t>
            </a:r>
            <a:r>
              <a:rPr lang="en-US" altLang="zh-CN" sz="2400" dirty="0"/>
              <a:t>2</a:t>
            </a:r>
            <a:r>
              <a:rPr lang="zh-CN" altLang="en-US" sz="2400" dirty="0"/>
              <a:t>）子表结点：代表一个广义表；</a:t>
            </a:r>
            <a:endParaRPr lang="en-US" altLang="zh-CN" sz="2400" dirty="0"/>
          </a:p>
          <a:p>
            <a:r>
              <a:rPr lang="zh-CN" altLang="en-US" sz="2400" dirty="0"/>
              <a:t>（</a:t>
            </a:r>
            <a:r>
              <a:rPr lang="en-US" altLang="zh-CN" sz="2400" dirty="0"/>
              <a:t>3</a:t>
            </a:r>
            <a:r>
              <a:rPr lang="zh-CN" altLang="en-US" sz="2400" dirty="0"/>
              <a:t>）空结点：代表一个空表。</a:t>
            </a:r>
            <a:endParaRPr lang="zh-CN" altLang="en-US" sz="2400"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823" y="3323413"/>
            <a:ext cx="8834725" cy="2854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上次课回顾</a:t>
            </a:r>
            <a:endParaRPr lang="zh-CN" altLang="en-US" sz="3200" dirty="0">
              <a:solidFill>
                <a:schemeClr val="bg1"/>
              </a:solidFill>
            </a:endParaRPr>
          </a:p>
        </p:txBody>
      </p:sp>
      <p:sp>
        <p:nvSpPr>
          <p:cNvPr id="5" name="文本框 4"/>
          <p:cNvSpPr txBox="1"/>
          <p:nvPr/>
        </p:nvSpPr>
        <p:spPr>
          <a:xfrm>
            <a:off x="377825" y="1046208"/>
            <a:ext cx="8362315" cy="1955215"/>
          </a:xfrm>
          <a:prstGeom prst="rect">
            <a:avLst/>
          </a:prstGeom>
          <a:noFill/>
        </p:spPr>
        <p:txBody>
          <a:bodyPr wrap="square" rtlCol="0">
            <a:spAutoFit/>
          </a:bodyPr>
          <a:lstStyle/>
          <a:p>
            <a:pPr>
              <a:lnSpc>
                <a:spcPct val="150000"/>
              </a:lnSpc>
            </a:pPr>
            <a:r>
              <a:rPr lang="zh-CN" altLang="en-US" sz="2800" u="sng" dirty="0">
                <a:solidFill>
                  <a:srgbClr val="FF0000"/>
                </a:solidFill>
                <a:latin typeface="微软雅黑" panose="020B0503020204020204" pitchFamily="34" charset="-122"/>
                <a:ea typeface="微软雅黑" panose="020B0503020204020204" pitchFamily="34" charset="-122"/>
              </a:rPr>
              <a:t>稀疏矩阵：</a:t>
            </a:r>
            <a:r>
              <a:rPr lang="zh-CN" altLang="en-US" sz="2800" dirty="0">
                <a:latin typeface="微软雅黑" panose="020B0503020204020204" pitchFamily="34" charset="-122"/>
                <a:ea typeface="微软雅黑" panose="020B0503020204020204" pitchFamily="34" charset="-122"/>
              </a:rPr>
              <a:t>指矩阵中大多数元素为零的矩阵。一般地，当非零元素个数只占矩阵元素总数的</a:t>
            </a:r>
            <a:r>
              <a:rPr lang="en-US" altLang="zh-CN" sz="2800" dirty="0">
                <a:latin typeface="微软雅黑" panose="020B0503020204020204" pitchFamily="34" charset="-122"/>
                <a:ea typeface="微软雅黑" panose="020B0503020204020204" pitchFamily="34" charset="-122"/>
              </a:rPr>
              <a:t>25%-30%,</a:t>
            </a:r>
            <a:r>
              <a:rPr lang="zh-CN" altLang="en-US" sz="2800" dirty="0">
                <a:latin typeface="微软雅黑" panose="020B0503020204020204" pitchFamily="34" charset="-122"/>
                <a:ea typeface="微软雅黑" panose="020B0503020204020204" pitchFamily="34" charset="-122"/>
              </a:rPr>
              <a:t>或低于这个百分数时，我们称这样的矩阵为稀疏矩阵。</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
        <p:nvSpPr>
          <p:cNvPr id="6" name="文本框 5"/>
          <p:cNvSpPr txBox="1"/>
          <p:nvPr/>
        </p:nvSpPr>
        <p:spPr>
          <a:xfrm>
            <a:off x="563213" y="5501656"/>
            <a:ext cx="6449201" cy="954107"/>
          </a:xfrm>
          <a:prstGeom prst="rect">
            <a:avLst/>
          </a:prstGeom>
          <a:noFill/>
        </p:spPr>
        <p:txBody>
          <a:bodyPr wrap="none" rtlCol="0">
            <a:spAutoFit/>
          </a:bodyPr>
          <a:lstStyle/>
          <a:p>
            <a:pPr marL="514350" indent="-514350">
              <a:buAutoNum type="arabicPeriod"/>
            </a:pPr>
            <a:r>
              <a:rPr lang="zh-CN" altLang="en-US" sz="2800" dirty="0">
                <a:latin typeface="微软雅黑" panose="020B0503020204020204" pitchFamily="34" charset="-122"/>
                <a:ea typeface="微软雅黑" panose="020B0503020204020204" pitchFamily="34" charset="-122"/>
              </a:rPr>
              <a:t>稀疏矩阵的三元组表示法</a:t>
            </a:r>
            <a:endParaRPr lang="en-US" altLang="zh-CN" sz="2800" dirty="0">
              <a:latin typeface="微软雅黑" panose="020B0503020204020204" pitchFamily="34" charset="-122"/>
              <a:ea typeface="微软雅黑" panose="020B0503020204020204" pitchFamily="34" charset="-122"/>
            </a:endParaRPr>
          </a:p>
          <a:p>
            <a:pPr marL="514350" indent="-514350">
              <a:buAutoNum type="arabicPeriod"/>
            </a:pPr>
            <a:r>
              <a:rPr lang="zh-CN" altLang="en-US" sz="2800" dirty="0">
                <a:latin typeface="微软雅黑" panose="020B0503020204020204" pitchFamily="34" charset="-122"/>
                <a:ea typeface="微软雅黑" panose="020B0503020204020204" pitchFamily="34" charset="-122"/>
              </a:rPr>
              <a:t>稀疏矩阵的链式存储结构：十字链表</a:t>
            </a:r>
            <a:endParaRPr lang="zh-CN" altLang="en-US" sz="2800" dirty="0">
              <a:latin typeface="微软雅黑" panose="020B0503020204020204" pitchFamily="34" charset="-122"/>
              <a:ea typeface="微软雅黑" panose="020B0503020204020204" pitchFamily="34" charset="-122"/>
            </a:endParaRPr>
          </a:p>
        </p:txBody>
      </p:sp>
      <p:graphicFrame>
        <p:nvGraphicFramePr>
          <p:cNvPr id="2" name="表格 6"/>
          <p:cNvGraphicFramePr>
            <a:graphicFrameLocks noGrp="1"/>
          </p:cNvGraphicFramePr>
          <p:nvPr/>
        </p:nvGraphicFramePr>
        <p:xfrm>
          <a:off x="1194390" y="3001423"/>
          <a:ext cx="3241434" cy="2377440"/>
        </p:xfrm>
        <a:graphic>
          <a:graphicData uri="http://schemas.openxmlformats.org/drawingml/2006/table">
            <a:tbl>
              <a:tblPr firstRow="1" bandRow="1">
                <a:tableStyleId>{5940675A-B579-460E-94D1-54222C63F5DA}</a:tableStyleId>
              </a:tblPr>
              <a:tblGrid>
                <a:gridCol w="463062"/>
                <a:gridCol w="463062"/>
                <a:gridCol w="463062"/>
                <a:gridCol w="463062"/>
                <a:gridCol w="463062"/>
                <a:gridCol w="463062"/>
                <a:gridCol w="463062"/>
              </a:tblGrid>
              <a:tr h="370840">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solidFill>
                            <a:srgbClr val="FF0000"/>
                          </a:solidFill>
                        </a:rPr>
                        <a:t>12</a:t>
                      </a:r>
                      <a:endParaRPr lang="zh-CN" altLang="en-US" sz="2000"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solidFill>
                            <a:srgbClr val="FF0000"/>
                          </a:solidFill>
                        </a:rPr>
                        <a:t>9</a:t>
                      </a:r>
                      <a:endParaRPr lang="zh-CN" altLang="en-US" sz="2000"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US" altLang="zh-CN" sz="2000" dirty="0">
                          <a:solidFill>
                            <a:srgbClr val="FF0000"/>
                          </a:solidFill>
                        </a:rPr>
                        <a:t>-3</a:t>
                      </a:r>
                      <a:endParaRPr lang="zh-CN" altLang="en-US" sz="2000"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solidFill>
                            <a:srgbClr val="FF0000"/>
                          </a:solidFill>
                        </a:rPr>
                        <a:t>14</a:t>
                      </a:r>
                      <a:endParaRPr lang="zh-CN" altLang="en-US" sz="2000"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24</a:t>
                      </a:r>
                      <a:endParaRPr kumimoji="0" lang="zh-CN" altLang="en-US"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18</a:t>
                      </a:r>
                      <a:endParaRPr kumimoji="0" lang="zh-CN" altLang="en-US"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15</a:t>
                      </a:r>
                      <a:endParaRPr kumimoji="0" lang="zh-CN" altLang="en-US"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-7</a:t>
                      </a:r>
                      <a:endParaRPr kumimoji="0" lang="zh-CN" altLang="en-US"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7" name="表格 7"/>
          <p:cNvGraphicFramePr>
            <a:graphicFrameLocks noGrp="1"/>
          </p:cNvGraphicFramePr>
          <p:nvPr/>
        </p:nvGraphicFramePr>
        <p:xfrm>
          <a:off x="5671284" y="3001423"/>
          <a:ext cx="3138606" cy="2773680"/>
        </p:xfrm>
        <a:graphic>
          <a:graphicData uri="http://schemas.openxmlformats.org/drawingml/2006/table">
            <a:tbl>
              <a:tblPr firstRow="1" bandRow="1">
                <a:tableStyleId>{5940675A-B579-460E-94D1-54222C63F5DA}</a:tableStyleId>
              </a:tblPr>
              <a:tblGrid>
                <a:gridCol w="523101"/>
                <a:gridCol w="523101"/>
                <a:gridCol w="523101"/>
                <a:gridCol w="523101"/>
                <a:gridCol w="523101"/>
                <a:gridCol w="523101"/>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rPr>
                        <a:t>-3</a:t>
                      </a:r>
                      <a:endParaRPr kumimoji="0" lang="zh-CN" altLang="en-US"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rPr>
                        <a:t>15</a:t>
                      </a:r>
                      <a:endParaRPr kumimoji="0" lang="zh-CN" altLang="en-US"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rPr>
                        <a:t>12</a:t>
                      </a:r>
                      <a:endParaRPr kumimoji="0" lang="zh-CN" altLang="en-US"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rPr>
                        <a:t>18</a:t>
                      </a:r>
                      <a:endParaRPr kumimoji="0" lang="zh-CN" altLang="en-US"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rPr>
                        <a:t>9</a:t>
                      </a:r>
                      <a:endParaRPr kumimoji="0" lang="zh-CN" altLang="en-US"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rPr>
                        <a:t>24</a:t>
                      </a:r>
                      <a:endParaRPr kumimoji="0" lang="zh-CN" altLang="en-US"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rPr>
                        <a:t>-7</a:t>
                      </a:r>
                      <a:endParaRPr kumimoji="0" lang="zh-CN" altLang="en-US"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rPr>
                        <a:t>14</a:t>
                      </a:r>
                      <a:endParaRPr kumimoji="0" lang="zh-CN" altLang="en-US" sz="2000" b="0"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mc:AlternateContent xmlns:mc="http://schemas.openxmlformats.org/markup-compatibility/2006">
        <mc:Choice xmlns:a14="http://schemas.microsoft.com/office/drawing/2010/main" Requires="a14">
          <p:sp>
            <p:nvSpPr>
              <p:cNvPr id="8" name="文本框 7"/>
              <p:cNvSpPr txBox="1"/>
              <p:nvPr/>
            </p:nvSpPr>
            <p:spPr>
              <a:xfrm>
                <a:off x="67166" y="3759096"/>
                <a:ext cx="1023742"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i="1">
                              <a:latin typeface="Cambria Math" panose="02040503050406030204" pitchFamily="18" charset="0"/>
                            </a:rPr>
                            <m:t>M</m:t>
                          </m:r>
                        </m:e>
                        <m:sub>
                          <m:r>
                            <a:rPr lang="en-US" altLang="zh-CN" sz="3200" b="0" i="1" smtClean="0">
                              <a:latin typeface="Cambria Math" panose="02040503050406030204" pitchFamily="18" charset="0"/>
                            </a:rPr>
                            <m:t>6</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7</m:t>
                          </m:r>
                        </m:sub>
                      </m:sSub>
                    </m:oMath>
                  </m:oMathPara>
                </a14:m>
                <a:endParaRPr lang="zh-CN" altLang="en-US" sz="3200" dirty="0"/>
              </a:p>
            </p:txBody>
          </p:sp>
        </mc:Choice>
        <mc:Fallback>
          <p:sp>
            <p:nvSpPr>
              <p:cNvPr id="8" name="文本框 7"/>
              <p:cNvSpPr txBox="1">
                <a:spLocks noRot="1" noChangeAspect="1" noMove="1" noResize="1" noEditPoints="1" noAdjustHandles="1" noChangeArrowheads="1" noChangeShapeType="1" noTextEdit="1"/>
              </p:cNvSpPr>
              <p:nvPr/>
            </p:nvSpPr>
            <p:spPr>
              <a:xfrm>
                <a:off x="67166" y="3759096"/>
                <a:ext cx="1023742" cy="492443"/>
              </a:xfrm>
              <a:prstGeom prst="rect">
                <a:avLst/>
              </a:prstGeom>
              <a:blipFill rotWithShape="1">
                <a:blip r:embed="rId2"/>
                <a:stretch>
                  <a:fillRect l="-48" t="-108" r="-11105"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4600735" y="3687762"/>
                <a:ext cx="967636"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i="1" smtClean="0">
                              <a:latin typeface="Cambria Math" panose="02040503050406030204" pitchFamily="18" charset="0"/>
                            </a:rPr>
                            <m:t>N</m:t>
                          </m:r>
                        </m:e>
                        <m:sub>
                          <m:r>
                            <a:rPr lang="en-US" altLang="zh-CN" sz="3200" b="0" i="1" smtClean="0">
                              <a:latin typeface="Cambria Math" panose="02040503050406030204" pitchFamily="18" charset="0"/>
                            </a:rPr>
                            <m:t>7</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6</m:t>
                          </m:r>
                        </m:sub>
                      </m:sSub>
                    </m:oMath>
                  </m:oMathPara>
                </a14:m>
                <a:endParaRPr lang="zh-CN" altLang="en-US" sz="3200" dirty="0"/>
              </a:p>
            </p:txBody>
          </p:sp>
        </mc:Choice>
        <mc:Fallback>
          <p:sp>
            <p:nvSpPr>
              <p:cNvPr id="13" name="文本框 12"/>
              <p:cNvSpPr txBox="1">
                <a:spLocks noRot="1" noChangeAspect="1" noMove="1" noResize="1" noEditPoints="1" noAdjustHandles="1" noChangeArrowheads="1" noChangeShapeType="1" noTextEdit="1"/>
              </p:cNvSpPr>
              <p:nvPr/>
            </p:nvSpPr>
            <p:spPr>
              <a:xfrm>
                <a:off x="4600735" y="3687762"/>
                <a:ext cx="967636" cy="492443"/>
              </a:xfrm>
              <a:prstGeom prst="rect">
                <a:avLst/>
              </a:prstGeom>
              <a:blipFill rotWithShape="1">
                <a:blip r:embed="rId3"/>
                <a:stretch>
                  <a:fillRect l="-17" t="-64" r="-11807"/>
                </a:stretch>
              </a:blipFill>
            </p:spPr>
            <p:txBody>
              <a:bodyPr/>
              <a:lstStyle/>
              <a:p>
                <a:r>
                  <a:rPr lang="zh-CN" altLang="en-US">
                    <a:noFill/>
                  </a:rPr>
                  <a:t> </a:t>
                </a:r>
              </a:p>
            </p:txBody>
          </p:sp>
        </mc:Fallback>
      </mc:AlternateContent>
      <p:sp>
        <p:nvSpPr>
          <p:cNvPr id="11" name="双括号 10"/>
          <p:cNvSpPr/>
          <p:nvPr/>
        </p:nvSpPr>
        <p:spPr>
          <a:xfrm>
            <a:off x="1090908" y="3001423"/>
            <a:ext cx="3350807" cy="237744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双括号 15"/>
          <p:cNvSpPr/>
          <p:nvPr/>
        </p:nvSpPr>
        <p:spPr>
          <a:xfrm>
            <a:off x="5465457" y="3036775"/>
            <a:ext cx="3568584" cy="2738327"/>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8" name="表格 6"/>
          <p:cNvGraphicFramePr>
            <a:graphicFrameLocks noGrp="1"/>
          </p:cNvGraphicFramePr>
          <p:nvPr/>
        </p:nvGraphicFramePr>
        <p:xfrm>
          <a:off x="1188499" y="3001423"/>
          <a:ext cx="3241434" cy="2377440"/>
        </p:xfrm>
        <a:graphic>
          <a:graphicData uri="http://schemas.openxmlformats.org/drawingml/2006/table">
            <a:tbl>
              <a:tblPr firstRow="1" bandRow="1">
                <a:tableStyleId>{5940675A-B579-460E-94D1-54222C63F5DA}</a:tableStyleId>
              </a:tblPr>
              <a:tblGrid>
                <a:gridCol w="463062"/>
                <a:gridCol w="463062"/>
                <a:gridCol w="463062"/>
                <a:gridCol w="463062"/>
                <a:gridCol w="463062"/>
                <a:gridCol w="463062"/>
                <a:gridCol w="463062"/>
              </a:tblGrid>
              <a:tr h="370840">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solidFill>
                            <a:srgbClr val="FF0000"/>
                          </a:solidFill>
                        </a:rPr>
                        <a:t>12</a:t>
                      </a:r>
                      <a:endParaRPr lang="zh-CN" altLang="en-US" sz="2000"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solidFill>
                            <a:srgbClr val="FF0000"/>
                          </a:solidFill>
                        </a:rPr>
                        <a:t>9</a:t>
                      </a:r>
                      <a:endParaRPr lang="zh-CN" altLang="en-US" sz="2000"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US" altLang="zh-CN" sz="2000" dirty="0">
                          <a:solidFill>
                            <a:srgbClr val="FF0000"/>
                          </a:solidFill>
                        </a:rPr>
                        <a:t>-3</a:t>
                      </a:r>
                      <a:endParaRPr lang="zh-CN" altLang="en-US" sz="2000"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solidFill>
                            <a:srgbClr val="FF0000"/>
                          </a:solidFill>
                        </a:rPr>
                        <a:t>14</a:t>
                      </a:r>
                      <a:endParaRPr lang="zh-CN" altLang="en-US" sz="2000" dirty="0">
                        <a:solidFill>
                          <a:srgbClr val="FF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2000" dirty="0"/>
                        <a:t>0</a:t>
                      </a:r>
                      <a:endParaRPr lang="zh-CN" altLang="en-US" sz="2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24</a:t>
                      </a:r>
                      <a:endParaRPr kumimoji="0" lang="zh-CN" altLang="en-US"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18</a:t>
                      </a:r>
                      <a:endParaRPr kumimoji="0" lang="zh-CN" altLang="en-US"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15</a:t>
                      </a:r>
                      <a:endParaRPr kumimoji="0" lang="zh-CN" altLang="en-US"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-7</a:t>
                      </a:r>
                      <a:endParaRPr kumimoji="0" lang="zh-CN" altLang="en-US" sz="2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mc:AlternateContent xmlns:mc="http://schemas.openxmlformats.org/markup-compatibility/2006">
        <mc:Choice xmlns:a14="http://schemas.microsoft.com/office/drawing/2010/main" Requires="a14">
          <p:sp>
            <p:nvSpPr>
              <p:cNvPr id="19" name="文本框 18"/>
              <p:cNvSpPr txBox="1"/>
              <p:nvPr/>
            </p:nvSpPr>
            <p:spPr>
              <a:xfrm>
                <a:off x="61275" y="3759096"/>
                <a:ext cx="1023742"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i="1">
                              <a:latin typeface="Cambria Math" panose="02040503050406030204" pitchFamily="18" charset="0"/>
                            </a:rPr>
                            <m:t>M</m:t>
                          </m:r>
                        </m:e>
                        <m:sub>
                          <m:r>
                            <a:rPr lang="en-US" altLang="zh-CN" sz="3200" b="0" i="1" smtClean="0">
                              <a:latin typeface="Cambria Math" panose="02040503050406030204" pitchFamily="18" charset="0"/>
                            </a:rPr>
                            <m:t>6</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7</m:t>
                          </m:r>
                        </m:sub>
                      </m:sSub>
                    </m:oMath>
                  </m:oMathPara>
                </a14:m>
                <a:endParaRPr lang="zh-CN" altLang="en-US" sz="3200" dirty="0"/>
              </a:p>
            </p:txBody>
          </p:sp>
        </mc:Choice>
        <mc:Fallback>
          <p:sp>
            <p:nvSpPr>
              <p:cNvPr id="19" name="文本框 18"/>
              <p:cNvSpPr txBox="1">
                <a:spLocks noRot="1" noChangeAspect="1" noMove="1" noResize="1" noEditPoints="1" noAdjustHandles="1" noChangeArrowheads="1" noChangeShapeType="1" noTextEdit="1"/>
              </p:cNvSpPr>
              <p:nvPr/>
            </p:nvSpPr>
            <p:spPr>
              <a:xfrm>
                <a:off x="61275" y="3759096"/>
                <a:ext cx="1023742" cy="492443"/>
              </a:xfrm>
              <a:prstGeom prst="rect">
                <a:avLst/>
              </a:prstGeom>
              <a:blipFill rotWithShape="1">
                <a:blip r:embed="rId2"/>
                <a:stretch>
                  <a:fillRect l="-31" t="-108" r="-11122" b="43"/>
                </a:stretch>
              </a:blipFill>
            </p:spPr>
            <p:txBody>
              <a:bodyPr/>
              <a:lstStyle/>
              <a:p>
                <a:r>
                  <a:rPr lang="zh-CN" altLang="en-US">
                    <a:noFill/>
                  </a:rPr>
                  <a:t> </a:t>
                </a:r>
              </a:p>
            </p:txBody>
          </p:sp>
        </mc:Fallback>
      </mc:AlternateContent>
      <p:sp>
        <p:nvSpPr>
          <p:cNvPr id="20" name="双括号 19"/>
          <p:cNvSpPr/>
          <p:nvPr/>
        </p:nvSpPr>
        <p:spPr>
          <a:xfrm>
            <a:off x="1085017" y="3001423"/>
            <a:ext cx="3350807" cy="2377440"/>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17823" y="6263"/>
            <a:ext cx="8908354" cy="743986"/>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（补）广义表的图形表示</a:t>
            </a:r>
            <a:endParaRPr lang="en-US" altLang="zh-CN" sz="3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28809" y="1006742"/>
            <a:ext cx="7149948" cy="1200329"/>
          </a:xfrm>
          <a:prstGeom prst="rect">
            <a:avLst/>
          </a:prstGeom>
          <a:noFill/>
        </p:spPr>
        <p:txBody>
          <a:bodyPr wrap="square" rtlCol="0">
            <a:spAutoFit/>
          </a:bodyPr>
          <a:lstStyle/>
          <a:p>
            <a:r>
              <a:rPr lang="zh-CN" altLang="en-US" sz="2400" b="0" i="0" dirty="0">
                <a:solidFill>
                  <a:srgbClr val="4D4D4D"/>
                </a:solidFill>
                <a:effectLst/>
                <a:latin typeface="-apple-system"/>
              </a:rPr>
              <a:t>①图中的分支结点对应广义表</a:t>
            </a:r>
            <a:br>
              <a:rPr lang="zh-CN" altLang="en-US" sz="2400" dirty="0"/>
            </a:br>
            <a:r>
              <a:rPr lang="zh-CN" altLang="en-US" sz="2400" b="0" i="0" dirty="0">
                <a:solidFill>
                  <a:srgbClr val="4D4D4D"/>
                </a:solidFill>
                <a:effectLst/>
                <a:latin typeface="-apple-system"/>
              </a:rPr>
              <a:t>②非分支结点一般是原子</a:t>
            </a:r>
            <a:endParaRPr lang="en-US" altLang="zh-CN" sz="2400" b="0" i="0" dirty="0">
              <a:solidFill>
                <a:srgbClr val="4D4D4D"/>
              </a:solidFill>
              <a:effectLst/>
              <a:latin typeface="-apple-system"/>
            </a:endParaRPr>
          </a:p>
          <a:p>
            <a:r>
              <a:rPr lang="zh-CN" altLang="en-US" sz="2400" b="0" i="0" dirty="0">
                <a:solidFill>
                  <a:srgbClr val="4D4D4D"/>
                </a:solidFill>
                <a:effectLst/>
                <a:latin typeface="-apple-system"/>
              </a:rPr>
              <a:t>③但空表对应的也是非分支结点。</a:t>
            </a:r>
            <a:endParaRPr lang="zh-CN" altLang="en-US" sz="2400"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823" y="3323413"/>
            <a:ext cx="8834725" cy="2854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17823" y="6263"/>
            <a:ext cx="8908354" cy="743986"/>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（补）广义表的图形表示</a:t>
            </a:r>
            <a:endParaRPr lang="en-US" altLang="zh-CN" sz="3200" dirty="0">
              <a:latin typeface="微软雅黑" panose="020B0503020204020204" pitchFamily="34" charset="-122"/>
              <a:ea typeface="微软雅黑" panose="020B0503020204020204" pitchFamily="34" charset="-122"/>
            </a:endParaRPr>
          </a:p>
        </p:txBody>
      </p:sp>
      <p:sp>
        <p:nvSpPr>
          <p:cNvPr id="4" name="椭圆 3"/>
          <p:cNvSpPr/>
          <p:nvPr/>
        </p:nvSpPr>
        <p:spPr>
          <a:xfrm>
            <a:off x="4444678" y="888269"/>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椭圆 5"/>
          <p:cNvSpPr/>
          <p:nvPr/>
        </p:nvSpPr>
        <p:spPr>
          <a:xfrm>
            <a:off x="2469264" y="1824941"/>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椭圆 7"/>
          <p:cNvSpPr/>
          <p:nvPr/>
        </p:nvSpPr>
        <p:spPr>
          <a:xfrm>
            <a:off x="3925747" y="1824942"/>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a:off x="5613723" y="1824941"/>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a:off x="2469263" y="2899633"/>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a:off x="5040772" y="2899633"/>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a:off x="6813627" y="2766524"/>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a:off x="5995687" y="4099714"/>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6686306" y="4099714"/>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a:off x="7359328" y="4099713"/>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7" name="直接箭头连接符 16"/>
          <p:cNvCxnSpPr>
            <a:stCxn id="4" idx="3"/>
            <a:endCxn id="6" idx="7"/>
          </p:cNvCxnSpPr>
          <p:nvPr/>
        </p:nvCxnSpPr>
        <p:spPr>
          <a:xfrm flipH="1">
            <a:off x="2686615" y="1115499"/>
            <a:ext cx="1795355" cy="748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 idx="4"/>
            <a:endCxn id="8" idx="7"/>
          </p:cNvCxnSpPr>
          <p:nvPr/>
        </p:nvCxnSpPr>
        <p:spPr>
          <a:xfrm flipH="1">
            <a:off x="4143098" y="1154486"/>
            <a:ext cx="428902" cy="709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4" idx="5"/>
            <a:endCxn id="9" idx="1"/>
          </p:cNvCxnSpPr>
          <p:nvPr/>
        </p:nvCxnSpPr>
        <p:spPr>
          <a:xfrm>
            <a:off x="4662029" y="1115499"/>
            <a:ext cx="988986" cy="748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6" idx="4"/>
            <a:endCxn id="10" idx="0"/>
          </p:cNvCxnSpPr>
          <p:nvPr/>
        </p:nvCxnSpPr>
        <p:spPr>
          <a:xfrm flipH="1">
            <a:off x="2596585" y="2091158"/>
            <a:ext cx="1" cy="8084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3"/>
            <a:endCxn id="11" idx="0"/>
          </p:cNvCxnSpPr>
          <p:nvPr/>
        </p:nvCxnSpPr>
        <p:spPr>
          <a:xfrm flipH="1">
            <a:off x="5168094" y="2052171"/>
            <a:ext cx="482921" cy="847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9" idx="5"/>
            <a:endCxn id="12" idx="1"/>
          </p:cNvCxnSpPr>
          <p:nvPr/>
        </p:nvCxnSpPr>
        <p:spPr>
          <a:xfrm>
            <a:off x="5831074" y="2052171"/>
            <a:ext cx="1019845" cy="7533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2" idx="3"/>
            <a:endCxn id="13" idx="0"/>
          </p:cNvCxnSpPr>
          <p:nvPr/>
        </p:nvCxnSpPr>
        <p:spPr>
          <a:xfrm flipH="1">
            <a:off x="6123009" y="2993754"/>
            <a:ext cx="727910" cy="11059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2" idx="4"/>
            <a:endCxn id="14" idx="0"/>
          </p:cNvCxnSpPr>
          <p:nvPr/>
        </p:nvCxnSpPr>
        <p:spPr>
          <a:xfrm flipH="1">
            <a:off x="6813628" y="3032741"/>
            <a:ext cx="127321" cy="10669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2" idx="5"/>
            <a:endCxn id="15" idx="0"/>
          </p:cNvCxnSpPr>
          <p:nvPr/>
        </p:nvCxnSpPr>
        <p:spPr>
          <a:xfrm>
            <a:off x="7030978" y="2993754"/>
            <a:ext cx="455672" cy="11059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连接符: 曲线 44"/>
          <p:cNvCxnSpPr>
            <a:stCxn id="4" idx="7"/>
            <a:endCxn id="12" idx="7"/>
          </p:cNvCxnSpPr>
          <p:nvPr/>
        </p:nvCxnSpPr>
        <p:spPr>
          <a:xfrm rot="16200000" flipH="1">
            <a:off x="4907375" y="681909"/>
            <a:ext cx="1878255" cy="2368949"/>
          </a:xfrm>
          <a:prstGeom prst="curvedConnector3">
            <a:avLst>
              <a:gd name="adj1" fmla="val 917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243556" y="3105834"/>
            <a:ext cx="706055" cy="523220"/>
          </a:xfrm>
          <a:prstGeom prst="rect">
            <a:avLst/>
          </a:prstGeom>
          <a:noFill/>
        </p:spPr>
        <p:txBody>
          <a:bodyPr wrap="square">
            <a:spAutoFit/>
          </a:bodyPr>
          <a:lstStyle/>
          <a:p>
            <a:r>
              <a:rPr lang="en-US" altLang="zh-CN" sz="2800" dirty="0">
                <a:solidFill>
                  <a:srgbClr val="4D4D4D"/>
                </a:solidFill>
                <a:latin typeface="微软雅黑" panose="020B0503020204020204" pitchFamily="34" charset="-122"/>
                <a:ea typeface="微软雅黑" panose="020B0503020204020204" pitchFamily="34" charset="-122"/>
              </a:rPr>
              <a:t>e</a:t>
            </a:r>
            <a:endParaRPr lang="zh-CN" altLang="en-US" sz="28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4907668" y="3105834"/>
            <a:ext cx="706055" cy="523220"/>
          </a:xfrm>
          <a:prstGeom prst="rect">
            <a:avLst/>
          </a:prstGeom>
          <a:noFill/>
        </p:spPr>
        <p:txBody>
          <a:bodyPr wrap="square">
            <a:spAutoFit/>
          </a:bodyPr>
          <a:lstStyle/>
          <a:p>
            <a:r>
              <a:rPr lang="en-US" altLang="zh-CN" sz="2800" dirty="0">
                <a:solidFill>
                  <a:srgbClr val="4D4D4D"/>
                </a:solidFill>
                <a:latin typeface="微软雅黑" panose="020B0503020204020204" pitchFamily="34" charset="-122"/>
                <a:ea typeface="微软雅黑" panose="020B0503020204020204" pitchFamily="34" charset="-122"/>
              </a:rPr>
              <a:t>a</a:t>
            </a:r>
            <a:endParaRPr lang="zh-CN" altLang="en-US" sz="28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6123008" y="4232821"/>
            <a:ext cx="2265021" cy="523220"/>
          </a:xfrm>
          <a:prstGeom prst="rect">
            <a:avLst/>
          </a:prstGeom>
          <a:noFill/>
        </p:spPr>
        <p:txBody>
          <a:bodyPr wrap="square">
            <a:spAutoFit/>
          </a:bodyPr>
          <a:lstStyle/>
          <a:p>
            <a:r>
              <a:rPr lang="en-US" altLang="zh-CN" sz="2800" dirty="0">
                <a:solidFill>
                  <a:srgbClr val="4D4D4D"/>
                </a:solidFill>
                <a:latin typeface="微软雅黑" panose="020B0503020204020204" pitchFamily="34" charset="-122"/>
                <a:ea typeface="微软雅黑" panose="020B0503020204020204" pitchFamily="34" charset="-122"/>
              </a:rPr>
              <a:t>b    c    d</a:t>
            </a:r>
            <a:endParaRPr lang="zh-CN" altLang="en-US" sz="28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636483" y="4967635"/>
            <a:ext cx="7871031" cy="1815882"/>
          </a:xfrm>
          <a:prstGeom prst="rect">
            <a:avLst/>
          </a:prstGeom>
          <a:noFill/>
        </p:spPr>
        <p:txBody>
          <a:bodyPr wrap="square">
            <a:spAutoFit/>
          </a:bodyPr>
          <a:lstStyle/>
          <a:p>
            <a:r>
              <a:rPr lang="en-US" altLang="zh-CN" sz="2800" dirty="0">
                <a:solidFill>
                  <a:srgbClr val="4D4D4D"/>
                </a:solidFill>
                <a:latin typeface="微软雅黑" panose="020B0503020204020204" pitchFamily="34" charset="-122"/>
                <a:ea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rPr>
              <a:t>d1</a:t>
            </a:r>
            <a:r>
              <a:rPr lang="zh-CN" altLang="en-US" sz="2800" dirty="0">
                <a:solidFill>
                  <a:srgbClr val="4D4D4D"/>
                </a:solidFill>
                <a:latin typeface="微软雅黑" panose="020B0503020204020204" pitchFamily="34" charset="-122"/>
                <a:ea typeface="微软雅黑" panose="020B0503020204020204" pitchFamily="34" charset="-122"/>
              </a:rPr>
              <a:t>，</a:t>
            </a:r>
            <a:r>
              <a:rPr lang="en-US" altLang="zh-CN" sz="2800" dirty="0">
                <a:solidFill>
                  <a:srgbClr val="4D4D4D"/>
                </a:solidFill>
                <a:latin typeface="微软雅黑" panose="020B0503020204020204" pitchFamily="34" charset="-122"/>
                <a:ea typeface="微软雅黑" panose="020B0503020204020204" pitchFamily="34" charset="-122"/>
              </a:rPr>
              <a:t>d2,  </a:t>
            </a:r>
            <a:r>
              <a:rPr lang="en-US" altLang="zh-CN" sz="2800" dirty="0">
                <a:solidFill>
                  <a:srgbClr val="00B050"/>
                </a:solidFill>
                <a:latin typeface="微软雅黑" panose="020B0503020204020204" pitchFamily="34" charset="-122"/>
                <a:ea typeface="微软雅黑" panose="020B0503020204020204" pitchFamily="34" charset="-122"/>
              </a:rPr>
              <a:t>d3</a:t>
            </a:r>
            <a:r>
              <a:rPr lang="en-US" altLang="zh-CN" sz="2800" dirty="0">
                <a:solidFill>
                  <a:srgbClr val="4D4D4D"/>
                </a:solidFill>
                <a:latin typeface="微软雅黑" panose="020B0503020204020204" pitchFamily="34" charset="-122"/>
                <a:ea typeface="微软雅黑" panose="020B0503020204020204" pitchFamily="34" charset="-122"/>
              </a:rPr>
              <a:t>,  </a:t>
            </a:r>
            <a:r>
              <a:rPr lang="en-US" altLang="zh-CN" sz="2800" dirty="0">
                <a:solidFill>
                  <a:srgbClr val="0070C0"/>
                </a:solidFill>
                <a:latin typeface="微软雅黑" panose="020B0503020204020204" pitchFamily="34" charset="-122"/>
                <a:ea typeface="微软雅黑" panose="020B0503020204020204" pitchFamily="34" charset="-122"/>
              </a:rPr>
              <a:t>d4</a:t>
            </a:r>
            <a:r>
              <a:rPr lang="en-US" altLang="zh-CN" sz="2800" dirty="0">
                <a:solidFill>
                  <a:srgbClr val="4D4D4D"/>
                </a:solidFill>
                <a:latin typeface="微软雅黑" panose="020B0503020204020204" pitchFamily="34" charset="-122"/>
                <a:ea typeface="微软雅黑" panose="020B0503020204020204" pitchFamily="34" charset="-122"/>
              </a:rPr>
              <a:t> )</a:t>
            </a:r>
            <a:endParaRPr lang="en-US" altLang="zh-CN" sz="2800" dirty="0">
              <a:solidFill>
                <a:srgbClr val="4D4D4D"/>
              </a:solidFill>
              <a:latin typeface="微软雅黑" panose="020B0503020204020204" pitchFamily="34" charset="-122"/>
              <a:ea typeface="微软雅黑" panose="020B0503020204020204" pitchFamily="34" charset="-122"/>
            </a:endParaRPr>
          </a:p>
          <a:p>
            <a:r>
              <a:rPr lang="en-US" altLang="zh-CN" sz="2800" dirty="0">
                <a:solidFill>
                  <a:srgbClr val="4D4D4D"/>
                </a:solidFill>
                <a:latin typeface="微软雅黑" panose="020B0503020204020204" pitchFamily="34" charset="-122"/>
                <a:ea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rPr>
              <a:t> (e)</a:t>
            </a:r>
            <a:r>
              <a:rPr lang="zh-CN" altLang="en-US" sz="2800" dirty="0">
                <a:solidFill>
                  <a:srgbClr val="4D4D4D"/>
                </a:solidFill>
                <a:latin typeface="微软雅黑" panose="020B0503020204020204" pitchFamily="34" charset="-122"/>
                <a:ea typeface="微软雅黑" panose="020B0503020204020204" pitchFamily="34" charset="-122"/>
              </a:rPr>
              <a:t>，</a:t>
            </a:r>
            <a:r>
              <a:rPr lang="en-US" altLang="zh-CN" sz="2800" dirty="0">
                <a:solidFill>
                  <a:srgbClr val="4D4D4D"/>
                </a:solidFill>
                <a:latin typeface="微软雅黑" panose="020B0503020204020204" pitchFamily="34" charset="-122"/>
                <a:ea typeface="微软雅黑" panose="020B0503020204020204" pitchFamily="34" charset="-122"/>
              </a:rPr>
              <a:t>(),  </a:t>
            </a:r>
            <a:r>
              <a:rPr lang="en-US" altLang="zh-CN" sz="2800" dirty="0">
                <a:solidFill>
                  <a:srgbClr val="00B050"/>
                </a:solidFill>
                <a:latin typeface="微软雅黑" panose="020B0503020204020204" pitchFamily="34" charset="-122"/>
                <a:ea typeface="微软雅黑" panose="020B0503020204020204" pitchFamily="34" charset="-122"/>
              </a:rPr>
              <a:t>(a</a:t>
            </a:r>
            <a:r>
              <a:rPr lang="zh-CN" altLang="en-US" sz="2800" dirty="0">
                <a:solidFill>
                  <a:srgbClr val="00B050"/>
                </a:solidFill>
                <a:latin typeface="微软雅黑" panose="020B0503020204020204" pitchFamily="34" charset="-122"/>
                <a:ea typeface="微软雅黑" panose="020B0503020204020204" pitchFamily="34" charset="-122"/>
              </a:rPr>
              <a:t>，</a:t>
            </a:r>
            <a:r>
              <a:rPr lang="en-US" altLang="zh-CN" sz="2800" dirty="0">
                <a:solidFill>
                  <a:srgbClr val="00B050"/>
                </a:solidFill>
                <a:latin typeface="微软雅黑" panose="020B0503020204020204" pitchFamily="34" charset="-122"/>
                <a:ea typeface="微软雅黑" panose="020B0503020204020204" pitchFamily="34" charset="-122"/>
              </a:rPr>
              <a:t>(b</a:t>
            </a:r>
            <a:r>
              <a:rPr lang="zh-CN" altLang="en-US" sz="2800" dirty="0">
                <a:solidFill>
                  <a:srgbClr val="00B050"/>
                </a:solidFill>
                <a:latin typeface="微软雅黑" panose="020B0503020204020204" pitchFamily="34" charset="-122"/>
                <a:ea typeface="微软雅黑" panose="020B0503020204020204" pitchFamily="34" charset="-122"/>
              </a:rPr>
              <a:t>，</a:t>
            </a:r>
            <a:r>
              <a:rPr lang="en-US" altLang="zh-CN" sz="2800" dirty="0">
                <a:solidFill>
                  <a:srgbClr val="00B050"/>
                </a:solidFill>
                <a:latin typeface="微软雅黑" panose="020B0503020204020204" pitchFamily="34" charset="-122"/>
                <a:ea typeface="微软雅黑" panose="020B0503020204020204" pitchFamily="34" charset="-122"/>
              </a:rPr>
              <a:t>c, d</a:t>
            </a:r>
            <a:r>
              <a:rPr lang="zh-CN" altLang="en-US" sz="2800" dirty="0">
                <a:solidFill>
                  <a:srgbClr val="00B050"/>
                </a:solidFill>
                <a:latin typeface="微软雅黑" panose="020B0503020204020204" pitchFamily="34" charset="-122"/>
                <a:ea typeface="微软雅黑" panose="020B0503020204020204" pitchFamily="34" charset="-122"/>
              </a:rPr>
              <a:t>）</a:t>
            </a:r>
            <a:r>
              <a:rPr lang="en-US" altLang="zh-CN" sz="2800" dirty="0">
                <a:solidFill>
                  <a:srgbClr val="00B050"/>
                </a:solidFill>
                <a:latin typeface="微软雅黑" panose="020B0503020204020204" pitchFamily="34" charset="-122"/>
                <a:ea typeface="微软雅黑" panose="020B0503020204020204" pitchFamily="34" charset="-122"/>
              </a:rPr>
              <a:t>) </a:t>
            </a:r>
            <a:r>
              <a:rPr lang="en-US" altLang="zh-CN" sz="2800" dirty="0">
                <a:solidFill>
                  <a:srgbClr val="4D4D4D"/>
                </a:solidFill>
                <a:latin typeface="微软雅黑" panose="020B0503020204020204" pitchFamily="34" charset="-122"/>
                <a:ea typeface="微软雅黑" panose="020B0503020204020204" pitchFamily="34" charset="-122"/>
              </a:rPr>
              <a:t>, </a:t>
            </a:r>
            <a:r>
              <a:rPr lang="en-US" altLang="zh-CN" sz="2800" dirty="0">
                <a:solidFill>
                  <a:srgbClr val="0070C0"/>
                </a:solidFill>
                <a:latin typeface="微软雅黑" panose="020B0503020204020204" pitchFamily="34" charset="-122"/>
                <a:ea typeface="微软雅黑" panose="020B0503020204020204" pitchFamily="34" charset="-122"/>
              </a:rPr>
              <a:t>(b, c, d)  </a:t>
            </a:r>
            <a:r>
              <a:rPr lang="en-US" altLang="zh-CN" sz="2800" dirty="0">
                <a:solidFill>
                  <a:srgbClr val="4D4D4D"/>
                </a:solidFill>
                <a:latin typeface="微软雅黑" panose="020B0503020204020204" pitchFamily="34" charset="-122"/>
                <a:ea typeface="微软雅黑" panose="020B0503020204020204" pitchFamily="34" charset="-122"/>
              </a:rPr>
              <a:t>)</a:t>
            </a:r>
            <a:endParaRPr lang="en-US" altLang="zh-CN" sz="2800" dirty="0">
              <a:solidFill>
                <a:srgbClr val="4D4D4D"/>
              </a:solidFill>
              <a:latin typeface="微软雅黑" panose="020B0503020204020204" pitchFamily="34" charset="-122"/>
              <a:ea typeface="微软雅黑" panose="020B0503020204020204" pitchFamily="34" charset="-122"/>
            </a:endParaRPr>
          </a:p>
          <a:p>
            <a:r>
              <a:rPr lang="zh-CN" altLang="en-US" sz="2800" dirty="0">
                <a:solidFill>
                  <a:srgbClr val="4D4D4D"/>
                </a:solidFill>
                <a:latin typeface="微软雅黑" panose="020B0503020204020204" pitchFamily="34" charset="-122"/>
                <a:ea typeface="微软雅黑" panose="020B0503020204020204" pitchFamily="34" charset="-122"/>
              </a:rPr>
              <a:t>深度是多少？（原子深度为</a:t>
            </a:r>
            <a:r>
              <a:rPr lang="en-US" altLang="zh-CN" sz="2800" dirty="0">
                <a:solidFill>
                  <a:srgbClr val="4D4D4D"/>
                </a:solidFill>
                <a:latin typeface="微软雅黑" panose="020B0503020204020204" pitchFamily="34" charset="-122"/>
                <a:ea typeface="微软雅黑" panose="020B0503020204020204" pitchFamily="34" charset="-122"/>
              </a:rPr>
              <a:t>0,</a:t>
            </a:r>
            <a:r>
              <a:rPr lang="zh-CN" altLang="en-US" sz="2800" dirty="0">
                <a:solidFill>
                  <a:srgbClr val="4D4D4D"/>
                </a:solidFill>
                <a:latin typeface="微软雅黑" panose="020B0503020204020204" pitchFamily="34" charset="-122"/>
                <a:ea typeface="微软雅黑" panose="020B0503020204020204" pitchFamily="34" charset="-122"/>
              </a:rPr>
              <a:t> 空表深度为</a:t>
            </a:r>
            <a:r>
              <a:rPr lang="en-US" altLang="zh-CN" sz="2800" dirty="0">
                <a:solidFill>
                  <a:srgbClr val="4D4D4D"/>
                </a:solidFill>
                <a:latin typeface="微软雅黑" panose="020B0503020204020204" pitchFamily="34" charset="-122"/>
                <a:ea typeface="微软雅黑" panose="020B0503020204020204" pitchFamily="34" charset="-122"/>
              </a:rPr>
              <a:t>1</a:t>
            </a:r>
            <a:r>
              <a:rPr lang="zh-CN" altLang="en-US" sz="2800" dirty="0">
                <a:solidFill>
                  <a:srgbClr val="4D4D4D"/>
                </a:solidFill>
                <a:latin typeface="微软雅黑" panose="020B0503020204020204" pitchFamily="34" charset="-122"/>
                <a:ea typeface="微软雅黑" panose="020B0503020204020204" pitchFamily="34" charset="-122"/>
              </a:rPr>
              <a:t>）</a:t>
            </a:r>
            <a:endParaRPr lang="en-US" altLang="zh-CN" sz="2800" dirty="0">
              <a:solidFill>
                <a:srgbClr val="4D4D4D"/>
              </a:solidFill>
              <a:latin typeface="微软雅黑" panose="020B0503020204020204" pitchFamily="34" charset="-122"/>
              <a:ea typeface="微软雅黑" panose="020B0503020204020204" pitchFamily="34" charset="-122"/>
            </a:endParaRPr>
          </a:p>
          <a:p>
            <a:r>
              <a:rPr lang="en-US" altLang="zh-CN" sz="2800" dirty="0">
                <a:solidFill>
                  <a:srgbClr val="4D4D4D"/>
                </a:solidFill>
                <a:latin typeface="微软雅黑" panose="020B0503020204020204" pitchFamily="34" charset="-122"/>
                <a:ea typeface="微软雅黑" panose="020B0503020204020204" pitchFamily="34" charset="-122"/>
              </a:rPr>
              <a:t>3</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17823" y="6263"/>
            <a:ext cx="8908354" cy="743986"/>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（补）广义表的图形表示</a:t>
            </a:r>
            <a:endParaRPr lang="en-US" altLang="zh-CN" sz="3200" dirty="0">
              <a:latin typeface="微软雅黑" panose="020B0503020204020204" pitchFamily="34" charset="-122"/>
              <a:ea typeface="微软雅黑" panose="020B0503020204020204" pitchFamily="34" charset="-122"/>
            </a:endParaRPr>
          </a:p>
        </p:txBody>
      </p:sp>
      <p:sp>
        <p:nvSpPr>
          <p:cNvPr id="4" name="椭圆 3"/>
          <p:cNvSpPr/>
          <p:nvPr/>
        </p:nvSpPr>
        <p:spPr>
          <a:xfrm>
            <a:off x="4444678" y="888269"/>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椭圆 5"/>
          <p:cNvSpPr/>
          <p:nvPr/>
        </p:nvSpPr>
        <p:spPr>
          <a:xfrm>
            <a:off x="2469264" y="1824941"/>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椭圆 7"/>
          <p:cNvSpPr/>
          <p:nvPr/>
        </p:nvSpPr>
        <p:spPr>
          <a:xfrm>
            <a:off x="3925747" y="1824942"/>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a:off x="5613723" y="1824941"/>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a:off x="2469263" y="2899633"/>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a:off x="5040772" y="2899633"/>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a:off x="6813627" y="2766524"/>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a:off x="5995687" y="4099714"/>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a:off x="6686306" y="4099714"/>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a:off x="7359328" y="4099713"/>
            <a:ext cx="254643" cy="26621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7" name="直接箭头连接符 16"/>
          <p:cNvCxnSpPr>
            <a:stCxn id="4" idx="3"/>
            <a:endCxn id="6" idx="7"/>
          </p:cNvCxnSpPr>
          <p:nvPr/>
        </p:nvCxnSpPr>
        <p:spPr>
          <a:xfrm flipH="1">
            <a:off x="2686615" y="1115499"/>
            <a:ext cx="1795355" cy="748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 idx="4"/>
            <a:endCxn id="8" idx="7"/>
          </p:cNvCxnSpPr>
          <p:nvPr/>
        </p:nvCxnSpPr>
        <p:spPr>
          <a:xfrm flipH="1">
            <a:off x="4143098" y="1154486"/>
            <a:ext cx="428902" cy="709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4" idx="5"/>
            <a:endCxn id="9" idx="1"/>
          </p:cNvCxnSpPr>
          <p:nvPr/>
        </p:nvCxnSpPr>
        <p:spPr>
          <a:xfrm>
            <a:off x="4662029" y="1115499"/>
            <a:ext cx="988986" cy="748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6" idx="4"/>
            <a:endCxn id="10" idx="0"/>
          </p:cNvCxnSpPr>
          <p:nvPr/>
        </p:nvCxnSpPr>
        <p:spPr>
          <a:xfrm flipH="1">
            <a:off x="2596585" y="2091158"/>
            <a:ext cx="1" cy="8084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3"/>
            <a:endCxn id="11" idx="0"/>
          </p:cNvCxnSpPr>
          <p:nvPr/>
        </p:nvCxnSpPr>
        <p:spPr>
          <a:xfrm flipH="1">
            <a:off x="5168094" y="2052171"/>
            <a:ext cx="482921" cy="847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9" idx="5"/>
            <a:endCxn id="12" idx="1"/>
          </p:cNvCxnSpPr>
          <p:nvPr/>
        </p:nvCxnSpPr>
        <p:spPr>
          <a:xfrm>
            <a:off x="5831074" y="2052171"/>
            <a:ext cx="1019845" cy="7533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2" idx="3"/>
            <a:endCxn id="13" idx="0"/>
          </p:cNvCxnSpPr>
          <p:nvPr/>
        </p:nvCxnSpPr>
        <p:spPr>
          <a:xfrm flipH="1">
            <a:off x="6123009" y="2993754"/>
            <a:ext cx="727910" cy="11059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2" idx="4"/>
            <a:endCxn id="14" idx="0"/>
          </p:cNvCxnSpPr>
          <p:nvPr/>
        </p:nvCxnSpPr>
        <p:spPr>
          <a:xfrm flipH="1">
            <a:off x="6813628" y="3032741"/>
            <a:ext cx="127321" cy="10669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2" idx="5"/>
            <a:endCxn id="15" idx="0"/>
          </p:cNvCxnSpPr>
          <p:nvPr/>
        </p:nvCxnSpPr>
        <p:spPr>
          <a:xfrm>
            <a:off x="7030978" y="2993754"/>
            <a:ext cx="455672" cy="11059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连接符: 曲线 44"/>
          <p:cNvCxnSpPr>
            <a:stCxn id="4" idx="7"/>
            <a:endCxn id="12" idx="7"/>
          </p:cNvCxnSpPr>
          <p:nvPr/>
        </p:nvCxnSpPr>
        <p:spPr>
          <a:xfrm rot="16200000" flipH="1">
            <a:off x="4907375" y="681909"/>
            <a:ext cx="1878255" cy="2368949"/>
          </a:xfrm>
          <a:prstGeom prst="curvedConnector3">
            <a:avLst>
              <a:gd name="adj1" fmla="val 917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243556" y="3105834"/>
            <a:ext cx="706055" cy="523220"/>
          </a:xfrm>
          <a:prstGeom prst="rect">
            <a:avLst/>
          </a:prstGeom>
          <a:noFill/>
        </p:spPr>
        <p:txBody>
          <a:bodyPr wrap="square">
            <a:spAutoFit/>
          </a:bodyPr>
          <a:lstStyle/>
          <a:p>
            <a:r>
              <a:rPr lang="en-US" altLang="zh-CN" sz="2800" dirty="0">
                <a:solidFill>
                  <a:srgbClr val="4D4D4D"/>
                </a:solidFill>
                <a:latin typeface="微软雅黑" panose="020B0503020204020204" pitchFamily="34" charset="-122"/>
                <a:ea typeface="微软雅黑" panose="020B0503020204020204" pitchFamily="34" charset="-122"/>
              </a:rPr>
              <a:t>e</a:t>
            </a:r>
            <a:endParaRPr lang="zh-CN" altLang="en-US" sz="28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4907668" y="3105834"/>
            <a:ext cx="706055" cy="523220"/>
          </a:xfrm>
          <a:prstGeom prst="rect">
            <a:avLst/>
          </a:prstGeom>
          <a:noFill/>
        </p:spPr>
        <p:txBody>
          <a:bodyPr wrap="square">
            <a:spAutoFit/>
          </a:bodyPr>
          <a:lstStyle/>
          <a:p>
            <a:r>
              <a:rPr lang="en-US" altLang="zh-CN" sz="2800" dirty="0">
                <a:solidFill>
                  <a:srgbClr val="4D4D4D"/>
                </a:solidFill>
                <a:latin typeface="微软雅黑" panose="020B0503020204020204" pitchFamily="34" charset="-122"/>
                <a:ea typeface="微软雅黑" panose="020B0503020204020204" pitchFamily="34" charset="-122"/>
              </a:rPr>
              <a:t>a</a:t>
            </a:r>
            <a:endParaRPr lang="zh-CN" altLang="en-US" sz="28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6123008" y="4232821"/>
            <a:ext cx="2265021" cy="523220"/>
          </a:xfrm>
          <a:prstGeom prst="rect">
            <a:avLst/>
          </a:prstGeom>
          <a:noFill/>
        </p:spPr>
        <p:txBody>
          <a:bodyPr wrap="square">
            <a:spAutoFit/>
          </a:bodyPr>
          <a:lstStyle/>
          <a:p>
            <a:r>
              <a:rPr lang="en-US" altLang="zh-CN" sz="2800" dirty="0">
                <a:solidFill>
                  <a:srgbClr val="4D4D4D"/>
                </a:solidFill>
                <a:latin typeface="微软雅黑" panose="020B0503020204020204" pitchFamily="34" charset="-122"/>
                <a:ea typeface="微软雅黑" panose="020B0503020204020204" pitchFamily="34" charset="-122"/>
              </a:rPr>
              <a:t>b    c    d</a:t>
            </a:r>
            <a:endParaRPr lang="zh-CN" altLang="en-US" sz="28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322338" y="3872918"/>
            <a:ext cx="7871031" cy="523220"/>
          </a:xfrm>
          <a:prstGeom prst="rect">
            <a:avLst/>
          </a:prstGeom>
          <a:noFill/>
        </p:spPr>
        <p:txBody>
          <a:bodyPr wrap="square">
            <a:spAutoFit/>
          </a:bodyPr>
          <a:lstStyle/>
          <a:p>
            <a:r>
              <a:rPr lang="zh-CN" altLang="en-US" sz="2800" dirty="0">
                <a:solidFill>
                  <a:srgbClr val="4D4D4D"/>
                </a:solidFill>
                <a:latin typeface="微软雅黑" panose="020B0503020204020204" pitchFamily="34" charset="-122"/>
                <a:ea typeface="微软雅黑" panose="020B0503020204020204" pitchFamily="34" charset="-122"/>
              </a:rPr>
              <a:t>表头表尾表示法：</a:t>
            </a:r>
            <a:endParaRPr lang="zh-CN" altLang="en-US" sz="2800" dirty="0">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560070" y="6225540"/>
          <a:ext cx="1000125" cy="297180"/>
        </p:xfrm>
        <a:graphic>
          <a:graphicData uri="http://schemas.openxmlformats.org/drawingml/2006/table">
            <a:tbl>
              <a:tblPr firstRow="1" bandRow="1">
                <a:tableStyleId>{5C22544A-7EE6-4342-B048-85BDC9FD1C3A}</a:tableStyleId>
              </a:tblPr>
              <a:tblGrid>
                <a:gridCol w="333375"/>
                <a:gridCol w="333375"/>
                <a:gridCol w="333375"/>
              </a:tblGrid>
              <a:tr h="29718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16" name="表格 15"/>
          <p:cNvGraphicFramePr/>
          <p:nvPr>
            <p:custDataLst>
              <p:tags r:id="rId2"/>
            </p:custDataLst>
          </p:nvPr>
        </p:nvGraphicFramePr>
        <p:xfrm>
          <a:off x="1930400" y="6225540"/>
          <a:ext cx="1000125" cy="297180"/>
        </p:xfrm>
        <a:graphic>
          <a:graphicData uri="http://schemas.openxmlformats.org/drawingml/2006/table">
            <a:tbl>
              <a:tblPr firstRow="1" bandRow="1">
                <a:tableStyleId>{5C22544A-7EE6-4342-B048-85BDC9FD1C3A}</a:tableStyleId>
              </a:tblPr>
              <a:tblGrid>
                <a:gridCol w="333375"/>
                <a:gridCol w="333375"/>
                <a:gridCol w="333375"/>
              </a:tblGrid>
              <a:tr h="29718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sz="1350">
                          <a:solidFill>
                            <a:schemeClr val="tx1"/>
                          </a:solidFill>
                          <a:latin typeface="微软雅黑" panose="020B0503020204020204" pitchFamily="34" charset="-122"/>
                          <a:ea typeface="微软雅黑" panose="020B0503020204020204" pitchFamily="34" charset="-122"/>
                          <a:sym typeface="+mn-ea"/>
                        </a:rPr>
                        <a:t>⋀</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19" name="表格 18"/>
          <p:cNvGraphicFramePr/>
          <p:nvPr>
            <p:custDataLst>
              <p:tags r:id="rId3"/>
            </p:custDataLst>
          </p:nvPr>
        </p:nvGraphicFramePr>
        <p:xfrm>
          <a:off x="3300730" y="6227445"/>
          <a:ext cx="1000125" cy="297180"/>
        </p:xfrm>
        <a:graphic>
          <a:graphicData uri="http://schemas.openxmlformats.org/drawingml/2006/table">
            <a:tbl>
              <a:tblPr firstRow="1" bandRow="1">
                <a:tableStyleId>{5C22544A-7EE6-4342-B048-85BDC9FD1C3A}</a:tableStyleId>
              </a:tblPr>
              <a:tblGrid>
                <a:gridCol w="333375"/>
                <a:gridCol w="333375"/>
                <a:gridCol w="333375"/>
              </a:tblGrid>
              <a:tr h="29718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20" name="表格 19"/>
          <p:cNvGraphicFramePr/>
          <p:nvPr>
            <p:custDataLst>
              <p:tags r:id="rId4"/>
            </p:custDataLst>
          </p:nvPr>
        </p:nvGraphicFramePr>
        <p:xfrm>
          <a:off x="4650740" y="6227445"/>
          <a:ext cx="1000125" cy="297180"/>
        </p:xfrm>
        <a:graphic>
          <a:graphicData uri="http://schemas.openxmlformats.org/drawingml/2006/table">
            <a:tbl>
              <a:tblPr firstRow="1" bandRow="1">
                <a:tableStyleId>{5C22544A-7EE6-4342-B048-85BDC9FD1C3A}</a:tableStyleId>
              </a:tblPr>
              <a:tblGrid>
                <a:gridCol w="333375"/>
                <a:gridCol w="333375"/>
                <a:gridCol w="333375"/>
              </a:tblGrid>
              <a:tr h="29718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sz="1350">
                          <a:solidFill>
                            <a:schemeClr val="tx1"/>
                          </a:solidFill>
                          <a:latin typeface="微软雅黑" panose="020B0503020204020204" pitchFamily="34" charset="-122"/>
                          <a:ea typeface="微软雅黑" panose="020B0503020204020204" pitchFamily="34" charset="-122"/>
                          <a:sym typeface="+mn-ea"/>
                        </a:rPr>
                        <a:t>⋀</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22" name="表格 21"/>
          <p:cNvGraphicFramePr/>
          <p:nvPr>
            <p:custDataLst>
              <p:tags r:id="rId5"/>
            </p:custDataLst>
          </p:nvPr>
        </p:nvGraphicFramePr>
        <p:xfrm>
          <a:off x="525780" y="4813300"/>
          <a:ext cx="1000125" cy="297180"/>
        </p:xfrm>
        <a:graphic>
          <a:graphicData uri="http://schemas.openxmlformats.org/drawingml/2006/table">
            <a:tbl>
              <a:tblPr firstRow="1" bandRow="1">
                <a:tableStyleId>{5C22544A-7EE6-4342-B048-85BDC9FD1C3A}</a:tableStyleId>
              </a:tblPr>
              <a:tblGrid>
                <a:gridCol w="333375"/>
                <a:gridCol w="333375"/>
                <a:gridCol w="333375"/>
              </a:tblGrid>
              <a:tr h="29718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solidFill>
                            <a:schemeClr val="tx1"/>
                          </a:solidFill>
                          <a:latin typeface="微软雅黑" panose="020B0503020204020204" pitchFamily="34" charset="-122"/>
                          <a:ea typeface="微软雅黑" panose="020B0503020204020204" pitchFamily="34" charset="-122"/>
                        </a:rPr>
                        <a:t>⋀</a:t>
                      </a:r>
                      <a:endParaRPr lang="zh-CN" altLang="en-US">
                        <a:solidFill>
                          <a:schemeClr val="tx1"/>
                        </a:solidFill>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23" name="表格 22"/>
          <p:cNvGraphicFramePr/>
          <p:nvPr>
            <p:custDataLst>
              <p:tags r:id="rId6"/>
            </p:custDataLst>
          </p:nvPr>
        </p:nvGraphicFramePr>
        <p:xfrm>
          <a:off x="859155" y="5311775"/>
          <a:ext cx="1000125" cy="297180"/>
        </p:xfrm>
        <a:graphic>
          <a:graphicData uri="http://schemas.openxmlformats.org/drawingml/2006/table">
            <a:tbl>
              <a:tblPr firstRow="1" bandRow="1">
                <a:tableStyleId>{5C22544A-7EE6-4342-B048-85BDC9FD1C3A}</a:tableStyleId>
              </a:tblPr>
              <a:tblGrid>
                <a:gridCol w="333375"/>
                <a:gridCol w="333375"/>
              </a:tblGrid>
              <a:tr h="297180">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zh-CN">
                          <a:solidFill>
                            <a:schemeClr val="tx1"/>
                          </a:solidFill>
                        </a:rPr>
                        <a:t>e</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25" name="表格 24"/>
          <p:cNvGraphicFramePr/>
          <p:nvPr>
            <p:custDataLst>
              <p:tags r:id="rId7"/>
            </p:custDataLst>
          </p:nvPr>
        </p:nvGraphicFramePr>
        <p:xfrm>
          <a:off x="3300730" y="4813300"/>
          <a:ext cx="1000125" cy="297180"/>
        </p:xfrm>
        <a:graphic>
          <a:graphicData uri="http://schemas.openxmlformats.org/drawingml/2006/table">
            <a:tbl>
              <a:tblPr firstRow="1" bandRow="1">
                <a:tableStyleId>{5C22544A-7EE6-4342-B048-85BDC9FD1C3A}</a:tableStyleId>
              </a:tblPr>
              <a:tblGrid>
                <a:gridCol w="333375"/>
                <a:gridCol w="333375"/>
                <a:gridCol w="333375"/>
              </a:tblGrid>
              <a:tr h="29718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26" name="表格 25"/>
          <p:cNvGraphicFramePr/>
          <p:nvPr>
            <p:custDataLst>
              <p:tags r:id="rId8"/>
            </p:custDataLst>
          </p:nvPr>
        </p:nvGraphicFramePr>
        <p:xfrm>
          <a:off x="3634105" y="5374005"/>
          <a:ext cx="1000125" cy="297180"/>
        </p:xfrm>
        <a:graphic>
          <a:graphicData uri="http://schemas.openxmlformats.org/drawingml/2006/table">
            <a:tbl>
              <a:tblPr firstRow="1" bandRow="1">
                <a:tableStyleId>{5C22544A-7EE6-4342-B048-85BDC9FD1C3A}</a:tableStyleId>
              </a:tblPr>
              <a:tblGrid>
                <a:gridCol w="333375"/>
                <a:gridCol w="333375"/>
              </a:tblGrid>
              <a:tr h="297180">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zh-CN">
                          <a:solidFill>
                            <a:schemeClr val="tx1"/>
                          </a:solidFill>
                        </a:rPr>
                        <a:t>a</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28" name="表格 27"/>
          <p:cNvGraphicFramePr/>
          <p:nvPr>
            <p:custDataLst>
              <p:tags r:id="rId9"/>
            </p:custDataLst>
          </p:nvPr>
        </p:nvGraphicFramePr>
        <p:xfrm>
          <a:off x="5346065" y="5311775"/>
          <a:ext cx="1000125" cy="302260"/>
        </p:xfrm>
        <a:graphic>
          <a:graphicData uri="http://schemas.openxmlformats.org/drawingml/2006/table">
            <a:tbl>
              <a:tblPr firstRow="1" bandRow="1">
                <a:tableStyleId>{5C22544A-7EE6-4342-B048-85BDC9FD1C3A}</a:tableStyleId>
              </a:tblPr>
              <a:tblGrid>
                <a:gridCol w="333375"/>
                <a:gridCol w="333375"/>
                <a:gridCol w="333375"/>
              </a:tblGrid>
              <a:tr h="30226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29" name="表格 28"/>
          <p:cNvGraphicFramePr/>
          <p:nvPr>
            <p:custDataLst>
              <p:tags r:id="rId10"/>
            </p:custDataLst>
          </p:nvPr>
        </p:nvGraphicFramePr>
        <p:xfrm>
          <a:off x="6614160" y="5311775"/>
          <a:ext cx="1000125" cy="297180"/>
        </p:xfrm>
        <a:graphic>
          <a:graphicData uri="http://schemas.openxmlformats.org/drawingml/2006/table">
            <a:tbl>
              <a:tblPr firstRow="1" bandRow="1">
                <a:tableStyleId>{5C22544A-7EE6-4342-B048-85BDC9FD1C3A}</a:tableStyleId>
              </a:tblPr>
              <a:tblGrid>
                <a:gridCol w="333375"/>
                <a:gridCol w="333375"/>
                <a:gridCol w="333375"/>
              </a:tblGrid>
              <a:tr h="29718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32" name="表格 31"/>
          <p:cNvGraphicFramePr/>
          <p:nvPr>
            <p:custDataLst>
              <p:tags r:id="rId11"/>
            </p:custDataLst>
          </p:nvPr>
        </p:nvGraphicFramePr>
        <p:xfrm>
          <a:off x="7941310" y="5311775"/>
          <a:ext cx="1000125" cy="297180"/>
        </p:xfrm>
        <a:graphic>
          <a:graphicData uri="http://schemas.openxmlformats.org/drawingml/2006/table">
            <a:tbl>
              <a:tblPr firstRow="1" bandRow="1">
                <a:tableStyleId>{5C22544A-7EE6-4342-B048-85BDC9FD1C3A}</a:tableStyleId>
              </a:tblPr>
              <a:tblGrid>
                <a:gridCol w="333375"/>
                <a:gridCol w="333375"/>
                <a:gridCol w="333375"/>
              </a:tblGrid>
              <a:tr h="29718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sz="1350">
                          <a:solidFill>
                            <a:schemeClr val="tx1"/>
                          </a:solidFill>
                          <a:latin typeface="微软雅黑" panose="020B0503020204020204" pitchFamily="34" charset="-122"/>
                          <a:ea typeface="微软雅黑" panose="020B0503020204020204" pitchFamily="34" charset="-122"/>
                          <a:sym typeface="+mn-ea"/>
                        </a:rPr>
                        <a:t>⋀</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33" name="表格 32"/>
          <p:cNvGraphicFramePr/>
          <p:nvPr>
            <p:custDataLst>
              <p:tags r:id="rId12"/>
            </p:custDataLst>
          </p:nvPr>
        </p:nvGraphicFramePr>
        <p:xfrm>
          <a:off x="5679440" y="5779135"/>
          <a:ext cx="1000125" cy="297180"/>
        </p:xfrm>
        <a:graphic>
          <a:graphicData uri="http://schemas.openxmlformats.org/drawingml/2006/table">
            <a:tbl>
              <a:tblPr firstRow="1" bandRow="1">
                <a:tableStyleId>{5C22544A-7EE6-4342-B048-85BDC9FD1C3A}</a:tableStyleId>
              </a:tblPr>
              <a:tblGrid>
                <a:gridCol w="333375"/>
                <a:gridCol w="333375"/>
              </a:tblGrid>
              <a:tr h="297180">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zh-CN">
                          <a:solidFill>
                            <a:schemeClr val="tx1"/>
                          </a:solidFill>
                        </a:rPr>
                        <a:t>b</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35" name="表格 34"/>
          <p:cNvGraphicFramePr/>
          <p:nvPr>
            <p:custDataLst>
              <p:tags r:id="rId13"/>
            </p:custDataLst>
          </p:nvPr>
        </p:nvGraphicFramePr>
        <p:xfrm>
          <a:off x="6947535" y="5779135"/>
          <a:ext cx="1000125" cy="297180"/>
        </p:xfrm>
        <a:graphic>
          <a:graphicData uri="http://schemas.openxmlformats.org/drawingml/2006/table">
            <a:tbl>
              <a:tblPr firstRow="1" bandRow="1">
                <a:tableStyleId>{5C22544A-7EE6-4342-B048-85BDC9FD1C3A}</a:tableStyleId>
              </a:tblPr>
              <a:tblGrid>
                <a:gridCol w="333375"/>
                <a:gridCol w="333375"/>
              </a:tblGrid>
              <a:tr h="297180">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zh-CN">
                          <a:solidFill>
                            <a:schemeClr val="tx1"/>
                          </a:solidFill>
                        </a:rPr>
                        <a:t>c</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36" name="表格 35"/>
          <p:cNvGraphicFramePr/>
          <p:nvPr>
            <p:custDataLst>
              <p:tags r:id="rId14"/>
            </p:custDataLst>
          </p:nvPr>
        </p:nvGraphicFramePr>
        <p:xfrm>
          <a:off x="8274685" y="5779135"/>
          <a:ext cx="1000125" cy="297180"/>
        </p:xfrm>
        <a:graphic>
          <a:graphicData uri="http://schemas.openxmlformats.org/drawingml/2006/table">
            <a:tbl>
              <a:tblPr firstRow="1" bandRow="1">
                <a:tableStyleId>{5C22544A-7EE6-4342-B048-85BDC9FD1C3A}</a:tableStyleId>
              </a:tblPr>
              <a:tblGrid>
                <a:gridCol w="333375"/>
                <a:gridCol w="333375"/>
              </a:tblGrid>
              <a:tr h="297180">
                <a:tc>
                  <a:txBody>
                    <a:bodyPr/>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en-US" altLang="zh-CN">
                          <a:solidFill>
                            <a:schemeClr val="tx1"/>
                          </a:solidFill>
                        </a:rPr>
                        <a:t>d</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aphicFrame>
        <p:nvGraphicFramePr>
          <p:cNvPr id="38" name="表格 37"/>
          <p:cNvGraphicFramePr/>
          <p:nvPr>
            <p:custDataLst>
              <p:tags r:id="rId15"/>
            </p:custDataLst>
          </p:nvPr>
        </p:nvGraphicFramePr>
        <p:xfrm>
          <a:off x="4613910" y="4813300"/>
          <a:ext cx="1000125" cy="297180"/>
        </p:xfrm>
        <a:graphic>
          <a:graphicData uri="http://schemas.openxmlformats.org/drawingml/2006/table">
            <a:tbl>
              <a:tblPr firstRow="1" bandRow="1">
                <a:tableStyleId>{5C22544A-7EE6-4342-B048-85BDC9FD1C3A}</a:tableStyleId>
              </a:tblPr>
              <a:tblGrid>
                <a:gridCol w="333375"/>
                <a:gridCol w="333375"/>
                <a:gridCol w="333375"/>
              </a:tblGrid>
              <a:tr h="297180">
                <a:tc>
                  <a:txBody>
                    <a:bodyPr/>
                    <a:p>
                      <a:pPr>
                        <a:buNone/>
                      </a:pPr>
                      <a:r>
                        <a:rPr lang="en-US" altLang="zh-CN">
                          <a:solidFill>
                            <a:schemeClr val="tx1"/>
                          </a:solidFill>
                        </a:rPr>
                        <a:t>1</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sz="1350">
                          <a:solidFill>
                            <a:schemeClr val="tx1"/>
                          </a:solidFill>
                          <a:latin typeface="微软雅黑" panose="020B0503020204020204" pitchFamily="34" charset="-122"/>
                          <a:ea typeface="微软雅黑" panose="020B0503020204020204" pitchFamily="34" charset="-122"/>
                          <a:sym typeface="+mn-ea"/>
                        </a:rPr>
                        <a:t>⋀</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cxnSp>
        <p:nvCxnSpPr>
          <p:cNvPr id="39" name="肘形连接符 38"/>
          <p:cNvCxnSpPr>
            <a:endCxn id="22" idx="1"/>
          </p:cNvCxnSpPr>
          <p:nvPr/>
        </p:nvCxnSpPr>
        <p:spPr>
          <a:xfrm rot="16200000" flipV="1">
            <a:off x="106045" y="5380990"/>
            <a:ext cx="1358265" cy="519430"/>
          </a:xfrm>
          <a:prstGeom prst="bentConnector4">
            <a:avLst>
              <a:gd name="adj1" fmla="val 44530"/>
              <a:gd name="adj2" fmla="val 145905"/>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1025525" y="5018405"/>
            <a:ext cx="5080" cy="2686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1467485" y="6370320"/>
            <a:ext cx="412750" cy="50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19" idx="1"/>
          </p:cNvCxnSpPr>
          <p:nvPr/>
        </p:nvCxnSpPr>
        <p:spPr>
          <a:xfrm flipV="1">
            <a:off x="2839085" y="6376035"/>
            <a:ext cx="461645" cy="38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20" idx="1"/>
          </p:cNvCxnSpPr>
          <p:nvPr/>
        </p:nvCxnSpPr>
        <p:spPr>
          <a:xfrm>
            <a:off x="4156075" y="6365240"/>
            <a:ext cx="494665" cy="1079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p:cNvCxnSpPr>
            <a:endCxn id="25" idx="1"/>
          </p:cNvCxnSpPr>
          <p:nvPr/>
        </p:nvCxnSpPr>
        <p:spPr>
          <a:xfrm rot="16200000" flipV="1">
            <a:off x="2840355" y="5421630"/>
            <a:ext cx="1358265" cy="438150"/>
          </a:xfrm>
          <a:prstGeom prst="bentConnector4">
            <a:avLst>
              <a:gd name="adj1" fmla="val 44530"/>
              <a:gd name="adj2" fmla="val 154420"/>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3788410" y="4993640"/>
            <a:ext cx="0" cy="3530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38" idx="1"/>
          </p:cNvCxnSpPr>
          <p:nvPr/>
        </p:nvCxnSpPr>
        <p:spPr>
          <a:xfrm flipV="1">
            <a:off x="4126230" y="4961890"/>
            <a:ext cx="487680" cy="120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4" name="肘形连接符 53"/>
          <p:cNvCxnSpPr>
            <a:endCxn id="28" idx="1"/>
          </p:cNvCxnSpPr>
          <p:nvPr/>
        </p:nvCxnSpPr>
        <p:spPr>
          <a:xfrm rot="5400000" flipV="1">
            <a:off x="5000625" y="5117465"/>
            <a:ext cx="444500" cy="245745"/>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endCxn id="29" idx="1"/>
          </p:cNvCxnSpPr>
          <p:nvPr/>
        </p:nvCxnSpPr>
        <p:spPr>
          <a:xfrm flipV="1">
            <a:off x="6183630" y="5460365"/>
            <a:ext cx="430530" cy="6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32" idx="1"/>
          </p:cNvCxnSpPr>
          <p:nvPr/>
        </p:nvCxnSpPr>
        <p:spPr>
          <a:xfrm>
            <a:off x="7510780" y="5455920"/>
            <a:ext cx="430530" cy="44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7" name="肘形连接符 56"/>
          <p:cNvCxnSpPr/>
          <p:nvPr/>
        </p:nvCxnSpPr>
        <p:spPr>
          <a:xfrm rot="16200000">
            <a:off x="4850765" y="5852795"/>
            <a:ext cx="795020" cy="195580"/>
          </a:xfrm>
          <a:prstGeom prst="bentConnector3">
            <a:avLst>
              <a:gd name="adj1" fmla="val 9976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custDataLst>
              <p:tags r:id="rId16"/>
            </p:custDataLst>
          </p:nvPr>
        </p:nvCxnSpPr>
        <p:spPr>
          <a:xfrm>
            <a:off x="5868670" y="5426075"/>
            <a:ext cx="0" cy="3530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custDataLst>
              <p:tags r:id="rId17"/>
            </p:custDataLst>
          </p:nvPr>
        </p:nvCxnSpPr>
        <p:spPr>
          <a:xfrm>
            <a:off x="7114540" y="5426075"/>
            <a:ext cx="0" cy="3530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custDataLst>
              <p:tags r:id="rId18"/>
            </p:custDataLst>
          </p:nvPr>
        </p:nvCxnSpPr>
        <p:spPr>
          <a:xfrm>
            <a:off x="8441055" y="5426075"/>
            <a:ext cx="0" cy="3530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17823" y="6263"/>
            <a:ext cx="8908354" cy="5094536"/>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课后练习：</a:t>
            </a:r>
            <a:r>
              <a:rPr lang="en-US" altLang="zh-CN" sz="3200" dirty="0">
                <a:latin typeface="微软雅黑" panose="020B0503020204020204" pitchFamily="34" charset="-122"/>
                <a:ea typeface="微软雅黑" panose="020B0503020204020204" pitchFamily="34" charset="-122"/>
              </a:rPr>
              <a:t>  P151-P152</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题</a:t>
            </a:r>
            <a:r>
              <a:rPr lang="en-US" altLang="zh-CN" sz="3200" dirty="0">
                <a:latin typeface="微软雅黑" panose="020B0503020204020204" pitchFamily="34" charset="-122"/>
                <a:ea typeface="微软雅黑" panose="020B0503020204020204" pitchFamily="34" charset="-122"/>
              </a:rPr>
              <a:t>1</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题</a:t>
            </a:r>
            <a:r>
              <a:rPr lang="en-US" altLang="zh-CN" sz="3200" dirty="0">
                <a:latin typeface="微软雅黑" panose="020B0503020204020204" pitchFamily="34" charset="-122"/>
                <a:ea typeface="微软雅黑" panose="020B0503020204020204" pitchFamily="34" charset="-122"/>
              </a:rPr>
              <a:t>6</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题</a:t>
            </a:r>
            <a:r>
              <a:rPr lang="en-US" altLang="zh-CN" sz="3200" dirty="0">
                <a:latin typeface="微软雅黑" panose="020B0503020204020204" pitchFamily="34" charset="-122"/>
                <a:ea typeface="微软雅黑" panose="020B0503020204020204" pitchFamily="34" charset="-122"/>
              </a:rPr>
              <a:t>10</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题</a:t>
            </a:r>
            <a:r>
              <a:rPr lang="en-US" altLang="zh-CN" sz="3200" dirty="0">
                <a:latin typeface="微软雅黑" panose="020B0503020204020204" pitchFamily="34" charset="-122"/>
                <a:ea typeface="微软雅黑" panose="020B0503020204020204" pitchFamily="34" charset="-122"/>
              </a:rPr>
              <a:t>11</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题</a:t>
            </a:r>
            <a:r>
              <a:rPr lang="en-US" altLang="zh-CN" sz="3200" dirty="0">
                <a:latin typeface="微软雅黑" panose="020B0503020204020204" pitchFamily="34" charset="-122"/>
                <a:ea typeface="微软雅黑" panose="020B0503020204020204" pitchFamily="34" charset="-122"/>
              </a:rPr>
              <a:t>12</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p:nvPr/>
        </p:nvSpPr>
        <p:spPr>
          <a:xfrm>
            <a:off x="690528" y="3622019"/>
            <a:ext cx="8179506" cy="836561"/>
          </a:xfrm>
          <a:prstGeom prst="rect">
            <a:avLst/>
          </a:prstGeom>
        </p:spPr>
        <p:txBody>
          <a:bodyPr vert="horz" lIns="68580" tIns="34290" rIns="68580" bIns="34290" rtlCol="0" anchor="b">
            <a:normAutofit/>
          </a:bodyPr>
          <a:lstStyle/>
          <a:p>
            <a:pPr algn="ctr">
              <a:lnSpc>
                <a:spcPct val="90000"/>
              </a:lnSpc>
              <a:spcBef>
                <a:spcPct val="0"/>
              </a:spcBef>
              <a:spcAft>
                <a:spcPts val="450"/>
              </a:spcAft>
            </a:pPr>
            <a:r>
              <a:rPr lang="zh-CN" altLang="en-US" sz="3600" b="1" dirty="0">
                <a:effectLst>
                  <a:outerShdw blurRad="38100" dist="19050" dir="2700000" algn="tl" rotWithShape="0">
                    <a:schemeClr val="dk1">
                      <a:alpha val="40000"/>
                    </a:schemeClr>
                  </a:outerShdw>
                </a:effectLst>
                <a:latin typeface="+mj-lt"/>
                <a:ea typeface="+mj-ea"/>
                <a:cs typeface="+mj-cs"/>
              </a:rPr>
              <a:t>谢谢大家！</a:t>
            </a:r>
            <a:endParaRPr lang="en-US" altLang="zh-CN" sz="3600" b="1" dirty="0">
              <a:effectLst>
                <a:outerShdw blurRad="38100" dist="19050" dir="2700000" algn="tl" rotWithShape="0">
                  <a:schemeClr val="dk1">
                    <a:alpha val="40000"/>
                  </a:schemeClr>
                </a:outerShdw>
              </a:effectLst>
              <a:latin typeface="+mj-lt"/>
              <a:ea typeface="+mj-ea"/>
              <a:cs typeface="+mj-cs"/>
            </a:endParaRPr>
          </a:p>
        </p:txBody>
      </p:sp>
      <p:sp>
        <p:nvSpPr>
          <p:cNvPr id="10" name="矩形: 圆角 9"/>
          <p:cNvSpPr/>
          <p:nvPr/>
        </p:nvSpPr>
        <p:spPr>
          <a:xfrm>
            <a:off x="2" y="1357933"/>
            <a:ext cx="9143999" cy="69944"/>
          </a:xfrm>
          <a:prstGeom prst="roundRect">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减号 10"/>
          <p:cNvSpPr/>
          <p:nvPr/>
        </p:nvSpPr>
        <p:spPr>
          <a:xfrm rot="5400000">
            <a:off x="1849924" y="1338618"/>
            <a:ext cx="340819" cy="449397"/>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减号 11"/>
          <p:cNvSpPr/>
          <p:nvPr/>
        </p:nvSpPr>
        <p:spPr>
          <a:xfrm rot="5400000">
            <a:off x="7387084" y="1332613"/>
            <a:ext cx="352829" cy="449397"/>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452" y="1637757"/>
            <a:ext cx="3568889" cy="2068469"/>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523" y="1675460"/>
            <a:ext cx="3620656" cy="206846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032" y="56147"/>
            <a:ext cx="4741233" cy="1223380"/>
          </a:xfrm>
          <a:prstGeom prst="rect">
            <a:avLst/>
          </a:prstGeom>
        </p:spPr>
      </p:pic>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957005" y="71165"/>
            <a:ext cx="6215281" cy="743986"/>
          </a:xfrm>
          <a:prstGeom prst="rect">
            <a:avLst/>
          </a:prstGeom>
          <a:noFill/>
        </p:spPr>
        <p:txBody>
          <a:bodyPr wrap="square">
            <a:spAutoFit/>
          </a:bodyPr>
          <a:lstStyle/>
          <a:p>
            <a:pPr marL="514350" indent="-514350">
              <a:lnSpc>
                <a:spcPct val="150000"/>
              </a:lnSpc>
              <a:buAutoNum type="arabicPeriod"/>
            </a:pPr>
            <a:r>
              <a:rPr lang="zh-CN" altLang="en-US" sz="3200" dirty="0">
                <a:solidFill>
                  <a:schemeClr val="bg1"/>
                </a:solidFill>
                <a:latin typeface="微软雅黑" panose="020B0503020204020204" pitchFamily="34" charset="-122"/>
                <a:ea typeface="微软雅黑" panose="020B0503020204020204" pitchFamily="34" charset="-122"/>
              </a:rPr>
              <a:t>稀疏矩阵的三元组表示法</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77825" y="1046208"/>
            <a:ext cx="8362315" cy="5567037"/>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）用三元组表实现稀疏矩阵的转置运算</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矩阵</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source</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的三元组表</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A</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的行、列互换就可以得到</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B</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中的元素，如图          （</a:t>
            </a:r>
            <a:r>
              <a:rPr lang="en-US" altLang="zh-CN" sz="2400" dirty="0" err="1">
                <a:latin typeface="微软雅黑" panose="020B0503020204020204" pitchFamily="34" charset="-122"/>
                <a:ea typeface="微软雅黑" panose="020B0503020204020204" pitchFamily="34" charset="-122"/>
                <a:sym typeface="Wingdings" panose="05000000000000000000" pitchFamily="2" charset="2"/>
              </a:rPr>
              <a:t>i</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j,  x</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j,  </a:t>
            </a:r>
            <a:r>
              <a:rPr lang="en-US" altLang="zh-CN" sz="2400" dirty="0" err="1">
                <a:latin typeface="微软雅黑" panose="020B0503020204020204" pitchFamily="34" charset="-122"/>
                <a:ea typeface="微软雅黑" panose="020B0503020204020204" pitchFamily="34" charset="-122"/>
                <a:sym typeface="Wingdings" panose="05000000000000000000" pitchFamily="2" charset="2"/>
              </a:rPr>
              <a:t>i</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x</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为了保证转置后的矩阵的三元组表</a:t>
            </a:r>
            <a:r>
              <a:rPr lang="en-US" altLang="zh-CN"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B</a:t>
            </a:r>
            <a:r>
              <a:rPr lang="zh-CN" altLang="en-US"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也是以“行序为主序”</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进行存放，则需要对行、列互换后的三元组</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B</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，按</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B</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的行下标（即</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A</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的列下标）大小重新排序，但排序时间开销较大。</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zh-CN" altLang="en-US" sz="2400" dirty="0">
                <a:solidFill>
                  <a:srgbClr val="0070C0"/>
                </a:solidFill>
                <a:latin typeface="微软雅黑" panose="020B0503020204020204" pitchFamily="34" charset="-122"/>
                <a:ea typeface="微软雅黑" panose="020B0503020204020204" pitchFamily="34" charset="-122"/>
                <a:sym typeface="Wingdings" panose="05000000000000000000" pitchFamily="2" charset="2"/>
              </a:rPr>
              <a:t>两种处理转置算法： 方法一、 列序递增转置法</a:t>
            </a:r>
            <a:endParaRPr lang="en-US" altLang="zh-CN" sz="2400" dirty="0">
              <a:solidFill>
                <a:srgbClr val="0070C0"/>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en-US" altLang="zh-CN" sz="2400" dirty="0">
                <a:solidFill>
                  <a:srgbClr val="0070C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solidFill>
                  <a:srgbClr val="0070C0"/>
                </a:solidFill>
                <a:latin typeface="微软雅黑" panose="020B0503020204020204" pitchFamily="34" charset="-122"/>
                <a:ea typeface="微软雅黑" panose="020B0503020204020204" pitchFamily="34" charset="-122"/>
                <a:sym typeface="Wingdings" panose="05000000000000000000" pitchFamily="2" charset="2"/>
              </a:rPr>
              <a:t>方法二、一次定位快速转置法</a:t>
            </a:r>
            <a:endParaRPr lang="en-US" altLang="zh-CN" sz="2000" dirty="0">
              <a:solidFill>
                <a:srgbClr val="0070C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cxnSp>
        <p:nvCxnSpPr>
          <p:cNvPr id="7" name="直接箭头连接符 6"/>
          <p:cNvCxnSpPr/>
          <p:nvPr/>
        </p:nvCxnSpPr>
        <p:spPr>
          <a:xfrm flipV="1">
            <a:off x="3319397" y="2743200"/>
            <a:ext cx="0" cy="494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6045895" y="2752595"/>
            <a:ext cx="0" cy="494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flipH="1">
            <a:off x="3158957" y="3247373"/>
            <a:ext cx="3561255" cy="461665"/>
          </a:xfrm>
          <a:prstGeom prst="rect">
            <a:avLst/>
          </a:prstGeom>
          <a:noFill/>
        </p:spPr>
        <p:txBody>
          <a:bodyPr wrap="square" rtlCol="0">
            <a:spAutoFit/>
          </a:bodyPr>
          <a:lstStyle/>
          <a:p>
            <a:r>
              <a:rPr lang="en-US" altLang="zh-CN" sz="2400" dirty="0"/>
              <a:t>A                              B </a:t>
            </a:r>
            <a:endParaRPr lang="zh-CN" altLang="en-US" sz="2400" dirty="0"/>
          </a:p>
        </p:txBody>
      </p:sp>
      <p:pic>
        <p:nvPicPr>
          <p:cNvPr id="12" name="图片 11"/>
          <p:cNvPicPr>
            <a:picLocks noChangeAspect="1"/>
          </p:cNvPicPr>
          <p:nvPr/>
        </p:nvPicPr>
        <p:blipFill>
          <a:blip r:embed="rId1"/>
          <a:stretch>
            <a:fillRect/>
          </a:stretch>
        </p:blipFill>
        <p:spPr>
          <a:xfrm>
            <a:off x="2506205" y="2232251"/>
            <a:ext cx="4376847" cy="1511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5.3.3  </a:t>
            </a:r>
            <a:r>
              <a:rPr lang="zh-CN" altLang="en-US" sz="3200" dirty="0">
                <a:solidFill>
                  <a:schemeClr val="bg1"/>
                </a:solidFill>
              </a:rPr>
              <a:t>稀疏矩阵</a:t>
            </a:r>
            <a:endParaRPr lang="zh-CN" altLang="en-US" sz="3200" dirty="0">
              <a:solidFill>
                <a:schemeClr val="bg1"/>
              </a:solidFill>
            </a:endParaRPr>
          </a:p>
        </p:txBody>
      </p:sp>
      <p:sp>
        <p:nvSpPr>
          <p:cNvPr id="5" name="文本框 4"/>
          <p:cNvSpPr txBox="1"/>
          <p:nvPr/>
        </p:nvSpPr>
        <p:spPr>
          <a:xfrm>
            <a:off x="248285" y="1037086"/>
            <a:ext cx="8766175" cy="5114349"/>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稀疏矩阵的链式存储结构：十字链表</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与用二维数组存储稀疏矩阵相比较，用三元组表 表示的稀疏矩阵不仅节约了空间，而且使得矩阵的某些运算时间效率优于经典算法。</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但是，当矩阵中</a:t>
            </a:r>
            <a:r>
              <a:rPr lang="zh-CN" altLang="en-US" sz="2400" dirty="0">
                <a:solidFill>
                  <a:srgbClr val="FF0000"/>
                </a:solidFill>
                <a:latin typeface="微软雅黑" panose="020B0503020204020204" pitchFamily="34" charset="-122"/>
                <a:ea typeface="微软雅黑" panose="020B0503020204020204" pitchFamily="34" charset="-122"/>
              </a:rPr>
              <a:t>非零元素个数和位置发生很大变化</a:t>
            </a:r>
            <a:r>
              <a:rPr lang="zh-CN" altLang="en-US" sz="2400" dirty="0">
                <a:latin typeface="微软雅黑" panose="020B0503020204020204" pitchFamily="34" charset="-122"/>
                <a:ea typeface="微软雅黑" panose="020B0503020204020204" pitchFamily="34" charset="-122"/>
              </a:rPr>
              <a:t>时，若用三元组表 表示法，势必会为了保持三元组表“以行序为主序”而移动大量元素。</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为了避免大量移动元素，介绍稀疏矩阵的链式存储法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十字链表。</a:t>
            </a:r>
            <a:r>
              <a:rPr lang="zh-CN" altLang="en-US" sz="2400" b="1" dirty="0">
                <a:latin typeface="微软雅黑" panose="020B0503020204020204" pitchFamily="34" charset="-122"/>
                <a:ea typeface="微软雅黑" panose="020B0503020204020204" pitchFamily="34" charset="-122"/>
              </a:rPr>
              <a:t>将非零元素 用行和列两个方向的链表表达。</a:t>
            </a:r>
            <a:endParaRPr lang="en-US" altLang="zh-CN" sz="24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5.3.3  </a:t>
            </a:r>
            <a:r>
              <a:rPr lang="zh-CN" altLang="en-US" sz="3200" dirty="0">
                <a:solidFill>
                  <a:schemeClr val="bg1"/>
                </a:solidFill>
              </a:rPr>
              <a:t>稀疏矩阵</a:t>
            </a:r>
            <a:endParaRPr lang="zh-CN" altLang="en-US" sz="3200" dirty="0">
              <a:solidFill>
                <a:schemeClr val="bg1"/>
              </a:solidFill>
            </a:endParaRPr>
          </a:p>
        </p:txBody>
      </p:sp>
      <p:sp>
        <p:nvSpPr>
          <p:cNvPr id="5" name="文本框 4"/>
          <p:cNvSpPr txBox="1"/>
          <p:nvPr/>
        </p:nvSpPr>
        <p:spPr>
          <a:xfrm>
            <a:off x="248285" y="1037086"/>
            <a:ext cx="8766175" cy="4632871"/>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稀疏矩阵的链式存储结构：十字链表</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优点：它能灵活地插入因运算而产生的新的非零元素，删除因运算而产生的新的零元素，实现矩阵的各种运算。</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在十字链表中，矩阵的每一个非零元素用一个结点表示，该结点除了（</a:t>
            </a:r>
            <a:r>
              <a:rPr lang="en-US" altLang="zh-CN" sz="2400" dirty="0" err="1">
                <a:latin typeface="微软雅黑" panose="020B0503020204020204" pitchFamily="34" charset="-122"/>
                <a:ea typeface="微软雅黑" panose="020B0503020204020204" pitchFamily="34" charset="-122"/>
              </a:rPr>
              <a:t>row,col,value</a:t>
            </a:r>
            <a:r>
              <a:rPr lang="zh-CN" altLang="en-US" sz="2400" dirty="0">
                <a:latin typeface="微软雅黑" panose="020B0503020204020204" pitchFamily="34" charset="-122"/>
                <a:ea typeface="微软雅黑" panose="020B0503020204020204" pitchFamily="34" charset="-122"/>
              </a:rPr>
              <a:t>）以外还有两个域：</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right: </a:t>
            </a:r>
            <a:r>
              <a:rPr lang="zh-CN" altLang="en-US" sz="2400" dirty="0">
                <a:latin typeface="微软雅黑" panose="020B0503020204020204" pitchFamily="34" charset="-122"/>
                <a:ea typeface="微软雅黑" panose="020B0503020204020204" pitchFamily="34" charset="-122"/>
              </a:rPr>
              <a:t>用于链接同一行中的下一个非零元素</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down</a:t>
            </a:r>
            <a:r>
              <a:rPr lang="zh-CN" altLang="en-US" sz="2400" dirty="0">
                <a:latin typeface="微软雅黑" panose="020B0503020204020204" pitchFamily="34" charset="-122"/>
                <a:ea typeface="微软雅黑" panose="020B0503020204020204" pitchFamily="34" charset="-122"/>
              </a:rPr>
              <a:t>： 用于链接同一列中的下一个非零元素</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十字链表中结点的结构示意图：</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graphicFrame>
        <p:nvGraphicFramePr>
          <p:cNvPr id="2" name="表格 3"/>
          <p:cNvGraphicFramePr>
            <a:graphicFrameLocks noGrp="1"/>
          </p:cNvGraphicFramePr>
          <p:nvPr/>
        </p:nvGraphicFramePr>
        <p:xfrm>
          <a:off x="2037567" y="5650489"/>
          <a:ext cx="4638807" cy="518160"/>
        </p:xfrm>
        <a:graphic>
          <a:graphicData uri="http://schemas.openxmlformats.org/drawingml/2006/table">
            <a:tbl>
              <a:tblPr firstRow="1" bandRow="1">
                <a:tableStyleId>{5C22544A-7EE6-4342-B048-85BDC9FD1C3A}</a:tableStyleId>
              </a:tblPr>
              <a:tblGrid>
                <a:gridCol w="1546269"/>
                <a:gridCol w="1546269"/>
                <a:gridCol w="1546269"/>
              </a:tblGrid>
              <a:tr h="486585">
                <a:tc>
                  <a:txBody>
                    <a:bodyPr/>
                    <a:lstStyle/>
                    <a:p>
                      <a:r>
                        <a:rPr lang="en-US" altLang="zh-CN" sz="2800" dirty="0"/>
                        <a:t>row</a:t>
                      </a:r>
                      <a:endParaRPr lang="zh-CN" altLang="en-US" sz="2800" dirty="0"/>
                    </a:p>
                  </a:txBody>
                  <a:tcPr/>
                </a:tc>
                <a:tc>
                  <a:txBody>
                    <a:bodyPr/>
                    <a:lstStyle/>
                    <a:p>
                      <a:r>
                        <a:rPr lang="en-US" altLang="zh-CN" sz="2800" dirty="0"/>
                        <a:t>col</a:t>
                      </a:r>
                      <a:endParaRPr lang="zh-CN" altLang="en-US" sz="2800" dirty="0"/>
                    </a:p>
                  </a:txBody>
                  <a:tcPr/>
                </a:tc>
                <a:tc>
                  <a:txBody>
                    <a:bodyPr/>
                    <a:lstStyle/>
                    <a:p>
                      <a:r>
                        <a:rPr lang="en-US" altLang="zh-CN" sz="2800" dirty="0"/>
                        <a:t>value</a:t>
                      </a:r>
                      <a:endParaRPr lang="zh-CN" altLang="en-US" sz="2800" dirty="0"/>
                    </a:p>
                  </a:txBody>
                  <a:tcPr/>
                </a:tc>
              </a:tr>
            </a:tbl>
          </a:graphicData>
        </a:graphic>
      </p:graphicFrame>
      <p:graphicFrame>
        <p:nvGraphicFramePr>
          <p:cNvPr id="4" name="表格 5"/>
          <p:cNvGraphicFramePr>
            <a:graphicFrameLocks noGrp="1"/>
          </p:cNvGraphicFramePr>
          <p:nvPr/>
        </p:nvGraphicFramePr>
        <p:xfrm>
          <a:off x="2037567" y="6113059"/>
          <a:ext cx="4638808" cy="486584"/>
        </p:xfrm>
        <a:graphic>
          <a:graphicData uri="http://schemas.openxmlformats.org/drawingml/2006/table">
            <a:tbl>
              <a:tblPr firstRow="1" bandRow="1">
                <a:tableStyleId>{5C22544A-7EE6-4342-B048-85BDC9FD1C3A}</a:tableStyleId>
              </a:tblPr>
              <a:tblGrid>
                <a:gridCol w="2319404"/>
                <a:gridCol w="2319404"/>
              </a:tblGrid>
              <a:tr h="486584">
                <a:tc>
                  <a:txBody>
                    <a:bodyPr/>
                    <a:lstStyle/>
                    <a:p>
                      <a:r>
                        <a:rPr lang="en-US" altLang="zh-CN" sz="2400" dirty="0"/>
                        <a:t>down</a:t>
                      </a:r>
                      <a:endParaRPr lang="zh-CN" altLang="en-US" sz="2400" dirty="0"/>
                    </a:p>
                  </a:txBody>
                  <a:tcPr/>
                </a:tc>
                <a:tc>
                  <a:txBody>
                    <a:bodyPr/>
                    <a:lstStyle/>
                    <a:p>
                      <a:r>
                        <a:rPr lang="en-US" altLang="zh-CN" sz="2400" dirty="0"/>
                        <a:t>right</a:t>
                      </a:r>
                      <a:endParaRPr lang="zh-CN" altLang="en-US" sz="24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5.3.3  </a:t>
            </a:r>
            <a:r>
              <a:rPr lang="zh-CN" altLang="en-US" sz="3200" dirty="0">
                <a:solidFill>
                  <a:schemeClr val="bg1"/>
                </a:solidFill>
              </a:rPr>
              <a:t>稀疏矩阵</a:t>
            </a:r>
            <a:endParaRPr lang="zh-CN" altLang="en-US" sz="3200" dirty="0">
              <a:solidFill>
                <a:schemeClr val="bg1"/>
              </a:solidFill>
            </a:endParaRPr>
          </a:p>
        </p:txBody>
      </p:sp>
      <p:sp>
        <p:nvSpPr>
          <p:cNvPr id="5" name="文本框 4"/>
          <p:cNvSpPr txBox="1"/>
          <p:nvPr/>
        </p:nvSpPr>
        <p:spPr>
          <a:xfrm>
            <a:off x="248285" y="1037086"/>
            <a:ext cx="8766175" cy="5539978"/>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十字链表的结构类型</a:t>
            </a:r>
            <a:endParaRPr lang="en-US" altLang="zh-CN" sz="28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typedef struct </a:t>
            </a:r>
            <a:r>
              <a:rPr lang="en-US" altLang="zh-CN" sz="2400" dirty="0" err="1">
                <a:latin typeface="微软雅黑" panose="020B0503020204020204" pitchFamily="34" charset="-122"/>
                <a:ea typeface="微软雅黑" panose="020B0503020204020204" pitchFamily="34" charset="-122"/>
              </a:rPr>
              <a:t>OLNode</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int row, col;  /*</a:t>
            </a:r>
            <a:r>
              <a:rPr lang="zh-CN" altLang="en-US" sz="2400" dirty="0">
                <a:latin typeface="微软雅黑" panose="020B0503020204020204" pitchFamily="34" charset="-122"/>
                <a:ea typeface="微软雅黑" panose="020B0503020204020204" pitchFamily="34" charset="-122"/>
              </a:rPr>
              <a:t>非零元素的行和列下标</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ElementType</a:t>
            </a:r>
            <a:r>
              <a:rPr lang="en-US" altLang="zh-CN" sz="2400" dirty="0">
                <a:latin typeface="微软雅黑" panose="020B0503020204020204" pitchFamily="34" charset="-122"/>
                <a:ea typeface="微软雅黑" panose="020B0503020204020204" pitchFamily="34" charset="-122"/>
              </a:rPr>
              <a:t> value;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struct </a:t>
            </a:r>
            <a:r>
              <a:rPr lang="en-US" altLang="zh-CN" sz="2400" dirty="0" err="1">
                <a:latin typeface="微软雅黑" panose="020B0503020204020204" pitchFamily="34" charset="-122"/>
                <a:ea typeface="微软雅黑" panose="020B0503020204020204" pitchFamily="34" charset="-122"/>
              </a:rPr>
              <a:t>OLNode</a:t>
            </a:r>
            <a:r>
              <a:rPr lang="en-US" altLang="zh-CN" sz="2400" dirty="0">
                <a:latin typeface="微软雅黑" panose="020B0503020204020204" pitchFamily="34" charset="-122"/>
                <a:ea typeface="微软雅黑" panose="020B0503020204020204" pitchFamily="34" charset="-122"/>
              </a:rPr>
              <a:t>* right, *down; /*</a:t>
            </a:r>
            <a:r>
              <a:rPr lang="zh-CN" altLang="en-US" sz="2400" dirty="0">
                <a:latin typeface="微软雅黑" panose="020B0503020204020204" pitchFamily="34" charset="-122"/>
                <a:ea typeface="微软雅黑" panose="020B0503020204020204" pitchFamily="34" charset="-122"/>
              </a:rPr>
              <a:t>非零元素所在行、列链表的后继链域</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OLNode</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Olink</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Typedef  struct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Olink</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row_head</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col_head</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行、列链表的头指针向量</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int m, n, </a:t>
            </a:r>
            <a:r>
              <a:rPr lang="en-US" altLang="zh-CN" sz="2400" dirty="0" err="1">
                <a:latin typeface="微软雅黑" panose="020B0503020204020204" pitchFamily="34" charset="-122"/>
                <a:ea typeface="微软雅黑" panose="020B0503020204020204" pitchFamily="34" charset="-122"/>
              </a:rPr>
              <a:t>len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稀疏矩阵的行数、列数和非零元素的个数</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CrossList</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TABLE_ENDDRAG_ORIGIN_RECT" val="78*22"/>
  <p:tag name="TABLE_ENDDRAG_RECT" val="89*467*78*23"/>
</p:tagLst>
</file>

<file path=ppt/tags/tag10.xml><?xml version="1.0" encoding="utf-8"?>
<p:tagLst xmlns:p="http://schemas.openxmlformats.org/presentationml/2006/main">
  <p:tag name="TABLE_ENDDRAG_ORIGIN_RECT" val="78*22"/>
  <p:tag name="TABLE_ENDDRAG_RECT" val="89*467*78*23"/>
  <p:tag name="KSO_WM_BEAUTIFY_FLAG" val=""/>
</p:tagLst>
</file>

<file path=ppt/tags/tag11.xml><?xml version="1.0" encoding="utf-8"?>
<p:tagLst xmlns:p="http://schemas.openxmlformats.org/presentationml/2006/main">
  <p:tag name="TABLE_ENDDRAG_ORIGIN_RECT" val="78*22"/>
  <p:tag name="TABLE_ENDDRAG_RECT" val="89*467*78*23"/>
  <p:tag name="KSO_WM_BEAUTIFY_FLAG" val=""/>
</p:tagLst>
</file>

<file path=ppt/tags/tag12.xml><?xml version="1.0" encoding="utf-8"?>
<p:tagLst xmlns:p="http://schemas.openxmlformats.org/presentationml/2006/main">
  <p:tag name="TABLE_ENDDRAG_ORIGIN_RECT" val="78*22"/>
  <p:tag name="TABLE_ENDDRAG_RECT" val="89*467*78*23"/>
  <p:tag name="KSO_WM_BEAUTIFY_FLAG" val=""/>
</p:tagLst>
</file>

<file path=ppt/tags/tag13.xml><?xml version="1.0" encoding="utf-8"?>
<p:tagLst xmlns:p="http://schemas.openxmlformats.org/presentationml/2006/main">
  <p:tag name="TABLE_ENDDRAG_ORIGIN_RECT" val="78*22"/>
  <p:tag name="TABLE_ENDDRAG_RECT" val="89*467*78*23"/>
  <p:tag name="KSO_WM_BEAUTIFY_FLAG" val=""/>
</p:tagLst>
</file>

<file path=ppt/tags/tag14.xml><?xml version="1.0" encoding="utf-8"?>
<p:tagLst xmlns:p="http://schemas.openxmlformats.org/presentationml/2006/main">
  <p:tag name="TABLE_ENDDRAG_ORIGIN_RECT" val="78*22"/>
  <p:tag name="TABLE_ENDDRAG_RECT" val="89*467*78*23"/>
  <p:tag name="KSO_WM_BEAUTIFY_FLAG" val=""/>
</p:tagLst>
</file>

<file path=ppt/tags/tag15.xml><?xml version="1.0" encoding="utf-8"?>
<p:tagLst xmlns:p="http://schemas.openxmlformats.org/presentationml/2006/main">
  <p:tag name="TABLE_ENDDRAG_ORIGIN_RECT" val="78*22"/>
  <p:tag name="TABLE_ENDDRAG_RECT" val="89*467*78*23"/>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PP_MARK_KEY" val="72ab38ae-c977-42dc-a21a-344d9acfcdbb"/>
  <p:tag name="COMMONDATA" val="eyJoZGlkIjoiYTc2ZGZiNzZiNDVlOGViOWVmM2JhOTY0NGJkNjUyYzgifQ=="/>
</p:tagLst>
</file>

<file path=ppt/tags/tag2.xml><?xml version="1.0" encoding="utf-8"?>
<p:tagLst xmlns:p="http://schemas.openxmlformats.org/presentationml/2006/main">
  <p:tag name="TABLE_ENDDRAG_ORIGIN_RECT" val="78*22"/>
  <p:tag name="TABLE_ENDDRAG_RECT" val="89*467*78*23"/>
  <p:tag name="KSO_WM_BEAUTIFY_FLAG" val=""/>
</p:tagLst>
</file>

<file path=ppt/tags/tag3.xml><?xml version="1.0" encoding="utf-8"?>
<p:tagLst xmlns:p="http://schemas.openxmlformats.org/presentationml/2006/main">
  <p:tag name="TABLE_ENDDRAG_ORIGIN_RECT" val="78*22"/>
  <p:tag name="TABLE_ENDDRAG_RECT" val="89*467*78*23"/>
  <p:tag name="KSO_WM_BEAUTIFY_FLAG" val=""/>
</p:tagLst>
</file>

<file path=ppt/tags/tag4.xml><?xml version="1.0" encoding="utf-8"?>
<p:tagLst xmlns:p="http://schemas.openxmlformats.org/presentationml/2006/main">
  <p:tag name="TABLE_ENDDRAG_ORIGIN_RECT" val="78*22"/>
  <p:tag name="TABLE_ENDDRAG_RECT" val="89*467*78*23"/>
  <p:tag name="KSO_WM_BEAUTIFY_FLAG" val=""/>
</p:tagLst>
</file>

<file path=ppt/tags/tag5.xml><?xml version="1.0" encoding="utf-8"?>
<p:tagLst xmlns:p="http://schemas.openxmlformats.org/presentationml/2006/main">
  <p:tag name="TABLE_ENDDRAG_ORIGIN_RECT" val="78*22"/>
  <p:tag name="TABLE_ENDDRAG_RECT" val="89*467*78*23"/>
  <p:tag name="KSO_WM_BEAUTIFY_FLAG" val=""/>
</p:tagLst>
</file>

<file path=ppt/tags/tag6.xml><?xml version="1.0" encoding="utf-8"?>
<p:tagLst xmlns:p="http://schemas.openxmlformats.org/presentationml/2006/main">
  <p:tag name="TABLE_ENDDRAG_ORIGIN_RECT" val="78*22"/>
  <p:tag name="TABLE_ENDDRAG_RECT" val="89*467*78*23"/>
  <p:tag name="KSO_WM_BEAUTIFY_FLAG" val=""/>
</p:tagLst>
</file>

<file path=ppt/tags/tag7.xml><?xml version="1.0" encoding="utf-8"?>
<p:tagLst xmlns:p="http://schemas.openxmlformats.org/presentationml/2006/main">
  <p:tag name="TABLE_ENDDRAG_ORIGIN_RECT" val="78*22"/>
  <p:tag name="TABLE_ENDDRAG_RECT" val="89*467*78*23"/>
  <p:tag name="KSO_WM_BEAUTIFY_FLAG" val=""/>
</p:tagLst>
</file>

<file path=ppt/tags/tag8.xml><?xml version="1.0" encoding="utf-8"?>
<p:tagLst xmlns:p="http://schemas.openxmlformats.org/presentationml/2006/main">
  <p:tag name="TABLE_ENDDRAG_ORIGIN_RECT" val="78*22"/>
  <p:tag name="TABLE_ENDDRAG_RECT" val="89*467*78*23"/>
  <p:tag name="KSO_WM_BEAUTIFY_FLAG" val=""/>
</p:tagLst>
</file>

<file path=ppt/tags/tag9.xml><?xml version="1.0" encoding="utf-8"?>
<p:tagLst xmlns:p="http://schemas.openxmlformats.org/presentationml/2006/main">
  <p:tag name="TABLE_ENDDRAG_ORIGIN_RECT" val="78*22"/>
  <p:tag name="TABLE_ENDDRAG_RECT" val="89*467*78*23"/>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9939</Words>
  <Application>WPS 演示</Application>
  <PresentationFormat>全屏显示(4:3)</PresentationFormat>
  <Paragraphs>1128</Paragraphs>
  <Slides>54</Slides>
  <Notes>54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54</vt:i4>
      </vt:variant>
    </vt:vector>
  </HeadingPairs>
  <TitlesOfParts>
    <vt:vector size="68" baseType="lpstr">
      <vt:lpstr>Arial</vt:lpstr>
      <vt:lpstr>宋体</vt:lpstr>
      <vt:lpstr>Wingdings</vt:lpstr>
      <vt:lpstr>Calibri</vt:lpstr>
      <vt:lpstr>微软雅黑</vt:lpstr>
      <vt:lpstr>NimbusRomNo9L-Regu</vt:lpstr>
      <vt:lpstr>Segoe Print</vt:lpstr>
      <vt:lpstr>Wingdings 2</vt:lpstr>
      <vt:lpstr>Cambria Math</vt:lpstr>
      <vt:lpstr>等线</vt:lpstr>
      <vt:lpstr>Arial Unicode MS</vt:lpstr>
      <vt:lpstr>等线 Light</vt:lpstr>
      <vt:lpstr>-apple-system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bingshu</dc:creator>
  <cp:lastModifiedBy>BookPlus</cp:lastModifiedBy>
  <cp:revision>4469</cp:revision>
  <dcterms:created xsi:type="dcterms:W3CDTF">2021-09-11T01:34:00Z</dcterms:created>
  <dcterms:modified xsi:type="dcterms:W3CDTF">2024-04-02T03:29:05Z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728F38361E1941C9B78DF23840BAD0E6</vt:lpwstr>
  </property>
  <property fmtid="{D5CDD505-2E9C-101B-9397-08002B2CF9AE}" pid="3" name="KSOProductBuildVer">
    <vt:lpwstr>2052-11.1.0.13703</vt:lpwstr>
  </property>
</Properties>
</file>